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6" r:id="rId9"/>
    <p:sldId id="267" r:id="rId10"/>
    <p:sldId id="268" r:id="rId11"/>
    <p:sldId id="269" r:id="rId12"/>
    <p:sldId id="270" r:id="rId13"/>
    <p:sldId id="263" r:id="rId14"/>
    <p:sldId id="264" r:id="rId15"/>
    <p:sldId id="271" r:id="rId16"/>
    <p:sldId id="265" r:id="rId17"/>
  </p:sldIdLst>
  <p:sldSz cx="18288000" cy="10287000"/>
  <p:notesSz cx="6858000" cy="9144000"/>
  <p:embeddedFontLst>
    <p:embeddedFont>
      <p:font typeface="Calibri" panose="020F0502020204030204" pitchFamily="34" charset="0"/>
      <p:regular r:id="rId18"/>
      <p:bold r:id="rId19"/>
      <p:italic r:id="rId20"/>
      <p:boldItalic r:id="rId21"/>
    </p:embeddedFont>
    <p:embeddedFont>
      <p:font typeface="Roboto Condensed" panose="020F0502020204030204" pitchFamily="34" charset="0"/>
      <p:regular r:id="rId22"/>
      <p:bold r:id="rId23"/>
      <p:italic r:id="rId24"/>
      <p:boldItalic r:id="rId25"/>
    </p:embeddedFont>
    <p:embeddedFont>
      <p:font typeface="Roboto Condensed Bold" panose="02000000000000000000" pitchFamily="2" charset="0"/>
      <p:regular r:id="rId26"/>
      <p:bold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4615" autoAdjust="0"/>
  </p:normalViewPr>
  <p:slideViewPr>
    <p:cSldViewPr>
      <p:cViewPr>
        <p:scale>
          <a:sx n="73" d="100"/>
          <a:sy n="73" d="100"/>
        </p:scale>
        <p:origin x="680" y="1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svg>
</file>

<file path=ppt/media/image4.svg>
</file>

<file path=ppt/media/image5.png>
</file>

<file path=ppt/media/image6.sv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5/3/23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5/3/23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7.xml"/><Relationship Id="rId5" Type="http://schemas.openxmlformats.org/officeDocument/2006/relationships/image" Target="../media/image37.svg"/><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 Id="rId9" Type="http://schemas.openxmlformats.org/officeDocument/2006/relationships/image" Target="../media/image18.svg"/></Relationships>
</file>

<file path=ppt/slides/_rels/slide7.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8009230" y="8230"/>
            <a:ext cx="10287000" cy="10270541"/>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7A547E">
                <a:alpha val="9804"/>
              </a:srgbClr>
            </a:solidFill>
          </p:spPr>
        </p:sp>
      </p:grpSp>
      <p:grpSp>
        <p:nvGrpSpPr>
          <p:cNvPr id="4" name="Group 4"/>
          <p:cNvGrpSpPr/>
          <p:nvPr/>
        </p:nvGrpSpPr>
        <p:grpSpPr>
          <a:xfrm rot="-5400000">
            <a:off x="9901956" y="1900956"/>
            <a:ext cx="10287000" cy="6485088"/>
            <a:chOff x="0" y="0"/>
            <a:chExt cx="3130550" cy="1973548"/>
          </a:xfrm>
        </p:grpSpPr>
        <p:sp>
          <p:nvSpPr>
            <p:cNvPr id="5" name="Freeform 5"/>
            <p:cNvSpPr/>
            <p:nvPr/>
          </p:nvSpPr>
          <p:spPr>
            <a:xfrm>
              <a:off x="0" y="0"/>
              <a:ext cx="3130550" cy="1973548"/>
            </a:xfrm>
            <a:custGeom>
              <a:avLst/>
              <a:gdLst/>
              <a:ahLst/>
              <a:cxnLst/>
              <a:rect l="l" t="t" r="r" b="b"/>
              <a:pathLst>
                <a:path w="3130550" h="1973548">
                  <a:moveTo>
                    <a:pt x="0" y="1123950"/>
                  </a:moveTo>
                  <a:lnTo>
                    <a:pt x="0" y="1973548"/>
                  </a:lnTo>
                  <a:lnTo>
                    <a:pt x="3130550" y="1973548"/>
                  </a:lnTo>
                  <a:lnTo>
                    <a:pt x="3130550" y="0"/>
                  </a:lnTo>
                  <a:close/>
                </a:path>
              </a:pathLst>
            </a:custGeom>
            <a:solidFill>
              <a:srgbClr val="000000"/>
            </a:solidFill>
          </p:spPr>
        </p:sp>
      </p:grpSp>
      <p:sp>
        <p:nvSpPr>
          <p:cNvPr id="7" name="TextBox 7"/>
          <p:cNvSpPr txBox="1"/>
          <p:nvPr/>
        </p:nvSpPr>
        <p:spPr>
          <a:xfrm>
            <a:off x="1404419" y="3101659"/>
            <a:ext cx="8115300" cy="1368901"/>
          </a:xfrm>
          <a:prstGeom prst="rect">
            <a:avLst/>
          </a:prstGeom>
        </p:spPr>
        <p:txBody>
          <a:bodyPr lIns="0" tIns="0" rIns="0" bIns="0" rtlCol="0" anchor="t">
            <a:spAutoFit/>
          </a:bodyPr>
          <a:lstStyle/>
          <a:p>
            <a:pPr>
              <a:lnSpc>
                <a:spcPts val="11480"/>
              </a:lnSpc>
            </a:pPr>
            <a:r>
              <a:rPr lang="en-US" sz="8200" dirty="0">
                <a:solidFill>
                  <a:srgbClr val="EF7B54"/>
                </a:solidFill>
                <a:latin typeface="Roboto Condensed"/>
              </a:rPr>
              <a:t>WARRANTY DATA</a:t>
            </a:r>
          </a:p>
        </p:txBody>
      </p:sp>
      <p:sp>
        <p:nvSpPr>
          <p:cNvPr id="8" name="TextBox 8"/>
          <p:cNvSpPr txBox="1"/>
          <p:nvPr/>
        </p:nvSpPr>
        <p:spPr>
          <a:xfrm>
            <a:off x="1404419" y="4138876"/>
            <a:ext cx="9668599" cy="2223556"/>
          </a:xfrm>
          <a:prstGeom prst="rect">
            <a:avLst/>
          </a:prstGeom>
        </p:spPr>
        <p:txBody>
          <a:bodyPr lIns="0" tIns="0" rIns="0" bIns="0" rtlCol="0" anchor="t">
            <a:spAutoFit/>
          </a:bodyPr>
          <a:lstStyle/>
          <a:p>
            <a:pPr>
              <a:lnSpc>
                <a:spcPts val="18141"/>
              </a:lnSpc>
            </a:pPr>
            <a:r>
              <a:rPr lang="en-US" sz="12958" dirty="0">
                <a:solidFill>
                  <a:srgbClr val="000000"/>
                </a:solidFill>
                <a:latin typeface="Roboto Condensed Bold"/>
              </a:rPr>
              <a:t>ANALYSIS</a:t>
            </a:r>
          </a:p>
        </p:txBody>
      </p:sp>
      <p:sp>
        <p:nvSpPr>
          <p:cNvPr id="9" name="TextBox 9"/>
          <p:cNvSpPr txBox="1"/>
          <p:nvPr/>
        </p:nvSpPr>
        <p:spPr>
          <a:xfrm>
            <a:off x="1404419" y="6396921"/>
            <a:ext cx="10289897" cy="535403"/>
          </a:xfrm>
          <a:prstGeom prst="rect">
            <a:avLst/>
          </a:prstGeom>
        </p:spPr>
        <p:txBody>
          <a:bodyPr lIns="0" tIns="0" rIns="0" bIns="0" rtlCol="0" anchor="t">
            <a:spAutoFit/>
          </a:bodyPr>
          <a:lstStyle/>
          <a:p>
            <a:pPr>
              <a:lnSpc>
                <a:spcPts val="4480"/>
              </a:lnSpc>
            </a:pPr>
            <a:r>
              <a:rPr lang="en-US" sz="3200" dirty="0">
                <a:solidFill>
                  <a:srgbClr val="7A547E"/>
                </a:solidFill>
                <a:latin typeface="Roboto Condensed"/>
              </a:rPr>
              <a:t>Presented by Team 4</a:t>
            </a:r>
          </a:p>
        </p:txBody>
      </p:sp>
      <p:grpSp>
        <p:nvGrpSpPr>
          <p:cNvPr id="11" name="Group 11"/>
          <p:cNvGrpSpPr/>
          <p:nvPr/>
        </p:nvGrpSpPr>
        <p:grpSpPr>
          <a:xfrm rot="-5400000">
            <a:off x="10297987" y="2296987"/>
            <a:ext cx="3521286" cy="12458739"/>
            <a:chOff x="0" y="0"/>
            <a:chExt cx="3786082" cy="13395622"/>
          </a:xfrm>
        </p:grpSpPr>
        <p:sp>
          <p:nvSpPr>
            <p:cNvPr id="12" name="Freeform 12"/>
            <p:cNvSpPr/>
            <p:nvPr/>
          </p:nvSpPr>
          <p:spPr>
            <a:xfrm>
              <a:off x="0" y="0"/>
              <a:ext cx="3786082" cy="13395623"/>
            </a:xfrm>
            <a:custGeom>
              <a:avLst/>
              <a:gdLst/>
              <a:ahLst/>
              <a:cxnLst/>
              <a:rect l="l" t="t" r="r" b="b"/>
              <a:pathLst>
                <a:path w="3786082" h="13395623">
                  <a:moveTo>
                    <a:pt x="3786082" y="13395623"/>
                  </a:moveTo>
                  <a:lnTo>
                    <a:pt x="0" y="13395623"/>
                  </a:lnTo>
                  <a:lnTo>
                    <a:pt x="0" y="0"/>
                  </a:lnTo>
                  <a:lnTo>
                    <a:pt x="3786082" y="13395623"/>
                  </a:lnTo>
                  <a:close/>
                </a:path>
              </a:pathLst>
            </a:custGeom>
            <a:solidFill>
              <a:srgbClr val="81CFC2"/>
            </a:solidFill>
          </p:spPr>
        </p:sp>
      </p:grpSp>
      <p:sp>
        <p:nvSpPr>
          <p:cNvPr id="14" name="TextBox 13">
            <a:extLst>
              <a:ext uri="{FF2B5EF4-FFF2-40B4-BE49-F238E27FC236}">
                <a16:creationId xmlns:a16="http://schemas.microsoft.com/office/drawing/2014/main" id="{28BB09ED-DD28-2505-DE5F-891816641BD0}"/>
              </a:ext>
            </a:extLst>
          </p:cNvPr>
          <p:cNvSpPr txBox="1"/>
          <p:nvPr/>
        </p:nvSpPr>
        <p:spPr>
          <a:xfrm>
            <a:off x="375719" y="8625765"/>
            <a:ext cx="9144000" cy="707886"/>
          </a:xfrm>
          <a:prstGeom prst="rect">
            <a:avLst/>
          </a:prstGeom>
          <a:noFill/>
        </p:spPr>
        <p:txBody>
          <a:bodyPr wrap="square">
            <a:spAutoFit/>
          </a:bodyPr>
          <a:lstStyle/>
          <a:p>
            <a:r>
              <a:rPr lang="en-US" sz="2000" b="1" dirty="0"/>
              <a:t>SPONSER NAME: </a:t>
            </a:r>
          </a:p>
          <a:p>
            <a:r>
              <a:rPr lang="en-US" sz="2000" dirty="0"/>
              <a:t>CHANDRAMOULI </a:t>
            </a:r>
          </a:p>
        </p:txBody>
      </p:sp>
      <p:sp>
        <p:nvSpPr>
          <p:cNvPr id="16" name="TextBox 15">
            <a:extLst>
              <a:ext uri="{FF2B5EF4-FFF2-40B4-BE49-F238E27FC236}">
                <a16:creationId xmlns:a16="http://schemas.microsoft.com/office/drawing/2014/main" id="{43F5948B-E894-AE4E-06CC-AC88BE85673F}"/>
              </a:ext>
            </a:extLst>
          </p:cNvPr>
          <p:cNvSpPr txBox="1"/>
          <p:nvPr/>
        </p:nvSpPr>
        <p:spPr>
          <a:xfrm>
            <a:off x="375719" y="287803"/>
            <a:ext cx="9144000" cy="707886"/>
          </a:xfrm>
          <a:prstGeom prst="rect">
            <a:avLst/>
          </a:prstGeom>
          <a:noFill/>
        </p:spPr>
        <p:txBody>
          <a:bodyPr wrap="square">
            <a:spAutoFit/>
          </a:bodyPr>
          <a:lstStyle/>
          <a:p>
            <a:r>
              <a:rPr lang="en-US" sz="2000" b="1" dirty="0"/>
              <a:t>INSTRUCTOR: </a:t>
            </a:r>
          </a:p>
          <a:p>
            <a:r>
              <a:rPr lang="en-US" sz="2000" dirty="0"/>
              <a:t>RAMESH RAJAGOPALAN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551352"/>
            <a:ext cx="4611469" cy="0"/>
          </a:xfrm>
          <a:prstGeom prst="line">
            <a:avLst/>
          </a:prstGeom>
          <a:ln w="190500" cap="flat">
            <a:solidFill>
              <a:srgbClr val="7A547E"/>
            </a:solidFill>
            <a:prstDash val="solid"/>
            <a:headEnd type="none" w="sm" len="sm"/>
            <a:tailEnd type="none" w="sm" len="sm"/>
          </a:ln>
        </p:spPr>
      </p:sp>
      <p:sp>
        <p:nvSpPr>
          <p:cNvPr id="3" name="AutoShape 3"/>
          <p:cNvSpPr/>
          <p:nvPr/>
        </p:nvSpPr>
        <p:spPr>
          <a:xfrm>
            <a:off x="5640169" y="9551352"/>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551352"/>
            <a:ext cx="4646761" cy="0"/>
          </a:xfrm>
          <a:prstGeom prst="line">
            <a:avLst/>
          </a:prstGeom>
          <a:ln w="190500" cap="flat">
            <a:solidFill>
              <a:srgbClr val="81CFC2"/>
            </a:solidFill>
            <a:prstDash val="solid"/>
            <a:headEnd type="none" w="sm" len="sm"/>
            <a:tailEnd type="none" w="sm" len="sm"/>
          </a:ln>
        </p:spPr>
      </p:sp>
      <p:sp>
        <p:nvSpPr>
          <p:cNvPr id="6" name="TextBox 6"/>
          <p:cNvSpPr txBox="1"/>
          <p:nvPr/>
        </p:nvSpPr>
        <p:spPr>
          <a:xfrm>
            <a:off x="15796445" y="9241472"/>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7" name="TextBox 7"/>
          <p:cNvSpPr txBox="1"/>
          <p:nvPr/>
        </p:nvSpPr>
        <p:spPr>
          <a:xfrm>
            <a:off x="16433798" y="9234805"/>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dirty="0">
                <a:solidFill>
                  <a:srgbClr val="000000"/>
                </a:solidFill>
                <a:latin typeface="Roboto Condensed Bold"/>
              </a:rPr>
              <a:t>10</a:t>
            </a:r>
            <a:endParaRPr lang="en-US" sz="3200" u="none" dirty="0">
              <a:solidFill>
                <a:srgbClr val="000000"/>
              </a:solidFill>
              <a:latin typeface="Roboto Condensed Bold"/>
            </a:endParaRPr>
          </a:p>
        </p:txBody>
      </p:sp>
      <p:sp>
        <p:nvSpPr>
          <p:cNvPr id="8" name="TextBox 8"/>
          <p:cNvSpPr txBox="1"/>
          <p:nvPr/>
        </p:nvSpPr>
        <p:spPr>
          <a:xfrm>
            <a:off x="1028700" y="342900"/>
            <a:ext cx="5881818" cy="1236345"/>
          </a:xfrm>
          <a:prstGeom prst="rect">
            <a:avLst/>
          </a:prstGeom>
        </p:spPr>
        <p:txBody>
          <a:bodyPr lIns="0" tIns="0" rIns="0" bIns="0" rtlCol="0" anchor="t">
            <a:spAutoFit/>
          </a:bodyPr>
          <a:lstStyle/>
          <a:p>
            <a:pPr>
              <a:lnSpc>
                <a:spcPts val="10080"/>
              </a:lnSpc>
            </a:pPr>
            <a:r>
              <a:rPr lang="en-US" sz="7200" dirty="0">
                <a:solidFill>
                  <a:srgbClr val="EF7B54"/>
                </a:solidFill>
                <a:latin typeface="Roboto Condensed Bold"/>
              </a:rPr>
              <a:t>BUSINESS</a:t>
            </a:r>
          </a:p>
        </p:txBody>
      </p:sp>
      <p:sp>
        <p:nvSpPr>
          <p:cNvPr id="9" name="TextBox 9"/>
          <p:cNvSpPr txBox="1"/>
          <p:nvPr/>
        </p:nvSpPr>
        <p:spPr>
          <a:xfrm>
            <a:off x="1094567" y="1426845"/>
            <a:ext cx="2624646" cy="535403"/>
          </a:xfrm>
          <a:prstGeom prst="rect">
            <a:avLst/>
          </a:prstGeom>
        </p:spPr>
        <p:txBody>
          <a:bodyPr lIns="0" tIns="0" rIns="0" bIns="0" rtlCol="0" anchor="t">
            <a:spAutoFit/>
          </a:bodyPr>
          <a:lstStyle/>
          <a:p>
            <a:pPr>
              <a:lnSpc>
                <a:spcPts val="4480"/>
              </a:lnSpc>
            </a:pPr>
            <a:r>
              <a:rPr lang="en-US" sz="3200" dirty="0">
                <a:solidFill>
                  <a:srgbClr val="81CFC2"/>
                </a:solidFill>
                <a:latin typeface="Roboto Condensed"/>
              </a:rPr>
              <a:t>QUESTIONS</a:t>
            </a:r>
          </a:p>
        </p:txBody>
      </p:sp>
      <p:grpSp>
        <p:nvGrpSpPr>
          <p:cNvPr id="13" name="Group 13"/>
          <p:cNvGrpSpPr/>
          <p:nvPr/>
        </p:nvGrpSpPr>
        <p:grpSpPr>
          <a:xfrm>
            <a:off x="7157557" y="669506"/>
            <a:ext cx="10978043" cy="892594"/>
            <a:chOff x="0" y="0"/>
            <a:chExt cx="692357" cy="128032"/>
          </a:xfrm>
        </p:grpSpPr>
        <p:sp>
          <p:nvSpPr>
            <p:cNvPr id="14" name="Freeform 14"/>
            <p:cNvSpPr/>
            <p:nvPr/>
          </p:nvSpPr>
          <p:spPr>
            <a:xfrm>
              <a:off x="0" y="0"/>
              <a:ext cx="692357" cy="128032"/>
            </a:xfrm>
            <a:custGeom>
              <a:avLst/>
              <a:gdLst/>
              <a:ahLst/>
              <a:cxnLst/>
              <a:rect l="l" t="t" r="r" b="b"/>
              <a:pathLst>
                <a:path w="692357" h="128032">
                  <a:moveTo>
                    <a:pt x="0" y="0"/>
                  </a:moveTo>
                  <a:lnTo>
                    <a:pt x="692357" y="0"/>
                  </a:lnTo>
                  <a:lnTo>
                    <a:pt x="692357" y="128032"/>
                  </a:lnTo>
                  <a:lnTo>
                    <a:pt x="0" y="128032"/>
                  </a:lnTo>
                  <a:close/>
                </a:path>
              </a:pathLst>
            </a:custGeom>
            <a:solidFill>
              <a:srgbClr val="EF7B54"/>
            </a:solidFill>
            <a:ln>
              <a:noFill/>
            </a:ln>
          </p:spPr>
          <p:txBody>
            <a:bodyPr/>
            <a:lstStyle/>
            <a:p>
              <a:endParaRPr lang="en-US" dirty="0"/>
            </a:p>
          </p:txBody>
        </p:sp>
        <p:sp>
          <p:nvSpPr>
            <p:cNvPr id="15" name="TextBox 15"/>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sp>
        <p:nvSpPr>
          <p:cNvPr id="16" name="TextBox 16"/>
          <p:cNvSpPr txBox="1"/>
          <p:nvPr/>
        </p:nvSpPr>
        <p:spPr>
          <a:xfrm>
            <a:off x="7290959" y="7747021"/>
            <a:ext cx="4855668" cy="500380"/>
          </a:xfrm>
          <a:prstGeom prst="rect">
            <a:avLst/>
          </a:prstGeom>
        </p:spPr>
        <p:txBody>
          <a:bodyPr lIns="0" tIns="0" rIns="0" bIns="0" rtlCol="0" anchor="t">
            <a:spAutoFit/>
          </a:bodyPr>
          <a:lstStyle/>
          <a:p>
            <a:pPr algn="ctr">
              <a:lnSpc>
                <a:spcPts val="3920"/>
              </a:lnSpc>
            </a:pPr>
            <a:r>
              <a:rPr lang="en-US" sz="2800">
                <a:solidFill>
                  <a:srgbClr val="FFFFFF"/>
                </a:solidFill>
                <a:latin typeface="Roboto Condensed Bold"/>
              </a:rPr>
              <a:t>PROJECT ONE</a:t>
            </a:r>
          </a:p>
        </p:txBody>
      </p:sp>
      <p:sp>
        <p:nvSpPr>
          <p:cNvPr id="5" name="TextBox 9">
            <a:extLst>
              <a:ext uri="{FF2B5EF4-FFF2-40B4-BE49-F238E27FC236}">
                <a16:creationId xmlns:a16="http://schemas.microsoft.com/office/drawing/2014/main" id="{0F8B971E-8C52-3D4A-2A0E-0FFCCB2B3817}"/>
              </a:ext>
            </a:extLst>
          </p:cNvPr>
          <p:cNvSpPr txBox="1"/>
          <p:nvPr/>
        </p:nvSpPr>
        <p:spPr>
          <a:xfrm>
            <a:off x="7300841" y="803494"/>
            <a:ext cx="10697276" cy="535403"/>
          </a:xfrm>
          <a:prstGeom prst="rect">
            <a:avLst/>
          </a:prstGeom>
        </p:spPr>
        <p:txBody>
          <a:bodyPr wrap="square" lIns="0" tIns="0" rIns="0" bIns="0" rtlCol="0" anchor="t">
            <a:spAutoFit/>
          </a:bodyPr>
          <a:lstStyle/>
          <a:p>
            <a:pPr>
              <a:lnSpc>
                <a:spcPts val="4480"/>
              </a:lnSpc>
            </a:pPr>
            <a:r>
              <a:rPr lang="en-US" sz="3200" dirty="0">
                <a:solidFill>
                  <a:schemeClr val="bg1"/>
                </a:solidFill>
                <a:latin typeface="Roboto Condensed"/>
              </a:rPr>
              <a:t>What are the top reasons for product returns under warranty?</a:t>
            </a:r>
          </a:p>
        </p:txBody>
      </p:sp>
      <p:pic>
        <p:nvPicPr>
          <p:cNvPr id="22" name="Picture 21">
            <a:extLst>
              <a:ext uri="{FF2B5EF4-FFF2-40B4-BE49-F238E27FC236}">
                <a16:creationId xmlns:a16="http://schemas.microsoft.com/office/drawing/2014/main" id="{1CDC0695-8155-07D6-E77B-756C4DF3D1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1648" y="1962248"/>
            <a:ext cx="11276892" cy="7371263"/>
          </a:xfrm>
          <a:prstGeom prst="rect">
            <a:avLst/>
          </a:prstGeom>
        </p:spPr>
      </p:pic>
      <p:pic>
        <p:nvPicPr>
          <p:cNvPr id="24" name="Picture 23">
            <a:extLst>
              <a:ext uri="{FF2B5EF4-FFF2-40B4-BE49-F238E27FC236}">
                <a16:creationId xmlns:a16="http://schemas.microsoft.com/office/drawing/2014/main" id="{AD2444F6-A004-A6FC-EEE2-D265EE15F3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77600" y="2762808"/>
            <a:ext cx="6400800" cy="5770142"/>
          </a:xfrm>
          <a:prstGeom prst="rect">
            <a:avLst/>
          </a:prstGeom>
        </p:spPr>
      </p:pic>
    </p:spTree>
    <p:extLst>
      <p:ext uri="{BB962C8B-B14F-4D97-AF65-F5344CB8AC3E}">
        <p14:creationId xmlns:p14="http://schemas.microsoft.com/office/powerpoint/2010/main" val="4264054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551352"/>
            <a:ext cx="4611469" cy="0"/>
          </a:xfrm>
          <a:prstGeom prst="line">
            <a:avLst/>
          </a:prstGeom>
          <a:ln w="190500" cap="flat">
            <a:solidFill>
              <a:srgbClr val="7A547E"/>
            </a:solidFill>
            <a:prstDash val="solid"/>
            <a:headEnd type="none" w="sm" len="sm"/>
            <a:tailEnd type="none" w="sm" len="sm"/>
          </a:ln>
        </p:spPr>
      </p:sp>
      <p:sp>
        <p:nvSpPr>
          <p:cNvPr id="3" name="AutoShape 3"/>
          <p:cNvSpPr/>
          <p:nvPr/>
        </p:nvSpPr>
        <p:spPr>
          <a:xfrm>
            <a:off x="5640169" y="9551352"/>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551352"/>
            <a:ext cx="4646761" cy="0"/>
          </a:xfrm>
          <a:prstGeom prst="line">
            <a:avLst/>
          </a:prstGeom>
          <a:ln w="190500" cap="flat">
            <a:solidFill>
              <a:srgbClr val="81CFC2"/>
            </a:solidFill>
            <a:prstDash val="solid"/>
            <a:headEnd type="none" w="sm" len="sm"/>
            <a:tailEnd type="none" w="sm" len="sm"/>
          </a:ln>
        </p:spPr>
      </p:sp>
      <p:sp>
        <p:nvSpPr>
          <p:cNvPr id="6" name="TextBox 6"/>
          <p:cNvSpPr txBox="1"/>
          <p:nvPr/>
        </p:nvSpPr>
        <p:spPr>
          <a:xfrm>
            <a:off x="15796445" y="9241472"/>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7" name="TextBox 7"/>
          <p:cNvSpPr txBox="1"/>
          <p:nvPr/>
        </p:nvSpPr>
        <p:spPr>
          <a:xfrm>
            <a:off x="16433798" y="9234805"/>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dirty="0">
                <a:solidFill>
                  <a:srgbClr val="000000"/>
                </a:solidFill>
                <a:latin typeface="Roboto Condensed Bold"/>
              </a:rPr>
              <a:t>11</a:t>
            </a:r>
            <a:endParaRPr lang="en-US" sz="3200" u="none" dirty="0">
              <a:solidFill>
                <a:srgbClr val="000000"/>
              </a:solidFill>
              <a:latin typeface="Roboto Condensed Bold"/>
            </a:endParaRPr>
          </a:p>
        </p:txBody>
      </p:sp>
      <p:sp>
        <p:nvSpPr>
          <p:cNvPr id="8" name="TextBox 8"/>
          <p:cNvSpPr txBox="1"/>
          <p:nvPr/>
        </p:nvSpPr>
        <p:spPr>
          <a:xfrm>
            <a:off x="1028700" y="342900"/>
            <a:ext cx="5881818" cy="1236345"/>
          </a:xfrm>
          <a:prstGeom prst="rect">
            <a:avLst/>
          </a:prstGeom>
        </p:spPr>
        <p:txBody>
          <a:bodyPr lIns="0" tIns="0" rIns="0" bIns="0" rtlCol="0" anchor="t">
            <a:spAutoFit/>
          </a:bodyPr>
          <a:lstStyle/>
          <a:p>
            <a:pPr>
              <a:lnSpc>
                <a:spcPts val="10080"/>
              </a:lnSpc>
            </a:pPr>
            <a:r>
              <a:rPr lang="en-US" sz="7200" dirty="0">
                <a:solidFill>
                  <a:srgbClr val="EF7B54"/>
                </a:solidFill>
                <a:latin typeface="Roboto Condensed Bold"/>
              </a:rPr>
              <a:t>BUSINESS</a:t>
            </a:r>
          </a:p>
        </p:txBody>
      </p:sp>
      <p:sp>
        <p:nvSpPr>
          <p:cNvPr id="9" name="TextBox 9"/>
          <p:cNvSpPr txBox="1"/>
          <p:nvPr/>
        </p:nvSpPr>
        <p:spPr>
          <a:xfrm>
            <a:off x="1094567" y="1426845"/>
            <a:ext cx="2624646" cy="535403"/>
          </a:xfrm>
          <a:prstGeom prst="rect">
            <a:avLst/>
          </a:prstGeom>
        </p:spPr>
        <p:txBody>
          <a:bodyPr lIns="0" tIns="0" rIns="0" bIns="0" rtlCol="0" anchor="t">
            <a:spAutoFit/>
          </a:bodyPr>
          <a:lstStyle/>
          <a:p>
            <a:pPr>
              <a:lnSpc>
                <a:spcPts val="4480"/>
              </a:lnSpc>
            </a:pPr>
            <a:r>
              <a:rPr lang="en-US" sz="3200" dirty="0">
                <a:solidFill>
                  <a:srgbClr val="81CFC2"/>
                </a:solidFill>
                <a:latin typeface="Roboto Condensed"/>
              </a:rPr>
              <a:t>QUESTIONS</a:t>
            </a:r>
          </a:p>
        </p:txBody>
      </p:sp>
      <p:grpSp>
        <p:nvGrpSpPr>
          <p:cNvPr id="13" name="Group 13"/>
          <p:cNvGrpSpPr/>
          <p:nvPr/>
        </p:nvGrpSpPr>
        <p:grpSpPr>
          <a:xfrm>
            <a:off x="7157557" y="669506"/>
            <a:ext cx="10978043" cy="892594"/>
            <a:chOff x="0" y="0"/>
            <a:chExt cx="692357" cy="128032"/>
          </a:xfrm>
        </p:grpSpPr>
        <p:sp>
          <p:nvSpPr>
            <p:cNvPr id="14" name="Freeform 14"/>
            <p:cNvSpPr/>
            <p:nvPr/>
          </p:nvSpPr>
          <p:spPr>
            <a:xfrm>
              <a:off x="0" y="0"/>
              <a:ext cx="692357" cy="128032"/>
            </a:xfrm>
            <a:custGeom>
              <a:avLst/>
              <a:gdLst/>
              <a:ahLst/>
              <a:cxnLst/>
              <a:rect l="l" t="t" r="r" b="b"/>
              <a:pathLst>
                <a:path w="692357" h="128032">
                  <a:moveTo>
                    <a:pt x="0" y="0"/>
                  </a:moveTo>
                  <a:lnTo>
                    <a:pt x="692357" y="0"/>
                  </a:lnTo>
                  <a:lnTo>
                    <a:pt x="692357" y="128032"/>
                  </a:lnTo>
                  <a:lnTo>
                    <a:pt x="0" y="128032"/>
                  </a:lnTo>
                  <a:close/>
                </a:path>
              </a:pathLst>
            </a:custGeom>
            <a:solidFill>
              <a:srgbClr val="EF7B54"/>
            </a:solidFill>
            <a:ln>
              <a:noFill/>
            </a:ln>
          </p:spPr>
          <p:txBody>
            <a:bodyPr/>
            <a:lstStyle/>
            <a:p>
              <a:endParaRPr lang="en-US" dirty="0"/>
            </a:p>
          </p:txBody>
        </p:sp>
        <p:sp>
          <p:nvSpPr>
            <p:cNvPr id="15" name="TextBox 15"/>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sp>
        <p:nvSpPr>
          <p:cNvPr id="16" name="TextBox 16"/>
          <p:cNvSpPr txBox="1"/>
          <p:nvPr/>
        </p:nvSpPr>
        <p:spPr>
          <a:xfrm>
            <a:off x="7290959" y="7747021"/>
            <a:ext cx="4855668" cy="500380"/>
          </a:xfrm>
          <a:prstGeom prst="rect">
            <a:avLst/>
          </a:prstGeom>
        </p:spPr>
        <p:txBody>
          <a:bodyPr lIns="0" tIns="0" rIns="0" bIns="0" rtlCol="0" anchor="t">
            <a:spAutoFit/>
          </a:bodyPr>
          <a:lstStyle/>
          <a:p>
            <a:pPr algn="ctr">
              <a:lnSpc>
                <a:spcPts val="3920"/>
              </a:lnSpc>
            </a:pPr>
            <a:r>
              <a:rPr lang="en-US" sz="2800">
                <a:solidFill>
                  <a:srgbClr val="FFFFFF"/>
                </a:solidFill>
                <a:latin typeface="Roboto Condensed Bold"/>
              </a:rPr>
              <a:t>PROJECT ONE</a:t>
            </a:r>
          </a:p>
        </p:txBody>
      </p:sp>
      <p:sp>
        <p:nvSpPr>
          <p:cNvPr id="5" name="TextBox 9">
            <a:extLst>
              <a:ext uri="{FF2B5EF4-FFF2-40B4-BE49-F238E27FC236}">
                <a16:creationId xmlns:a16="http://schemas.microsoft.com/office/drawing/2014/main" id="{0F8B971E-8C52-3D4A-2A0E-0FFCCB2B3817}"/>
              </a:ext>
            </a:extLst>
          </p:cNvPr>
          <p:cNvSpPr txBox="1"/>
          <p:nvPr/>
        </p:nvSpPr>
        <p:spPr>
          <a:xfrm>
            <a:off x="7300841" y="803494"/>
            <a:ext cx="10697276" cy="1099660"/>
          </a:xfrm>
          <a:prstGeom prst="rect">
            <a:avLst/>
          </a:prstGeom>
        </p:spPr>
        <p:txBody>
          <a:bodyPr wrap="square" lIns="0" tIns="0" rIns="0" bIns="0" rtlCol="0" anchor="t">
            <a:spAutoFit/>
          </a:bodyPr>
          <a:lstStyle/>
          <a:p>
            <a:pPr>
              <a:lnSpc>
                <a:spcPts val="4480"/>
              </a:lnSpc>
            </a:pPr>
            <a:r>
              <a:rPr lang="en-US" sz="2800" dirty="0">
                <a:solidFill>
                  <a:schemeClr val="bg1"/>
                </a:solidFill>
                <a:latin typeface="Roboto Condensed"/>
              </a:rPr>
              <a:t> How to Reduce warranty claims to zero and NCC cost to less than 0,1% ?</a:t>
            </a:r>
          </a:p>
          <a:p>
            <a:pPr>
              <a:lnSpc>
                <a:spcPts val="4480"/>
              </a:lnSpc>
            </a:pPr>
            <a:endParaRPr lang="en-US" sz="2800" dirty="0">
              <a:solidFill>
                <a:schemeClr val="bg1"/>
              </a:solidFill>
              <a:latin typeface="Roboto Condensed"/>
            </a:endParaRPr>
          </a:p>
        </p:txBody>
      </p:sp>
      <p:pic>
        <p:nvPicPr>
          <p:cNvPr id="19" name="Picture 18">
            <a:extLst>
              <a:ext uri="{FF2B5EF4-FFF2-40B4-BE49-F238E27FC236}">
                <a16:creationId xmlns:a16="http://schemas.microsoft.com/office/drawing/2014/main" id="{70084FFD-3649-3B3C-1877-E77B71958B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58400" y="3645635"/>
            <a:ext cx="6019800" cy="4013200"/>
          </a:xfrm>
          <a:prstGeom prst="rect">
            <a:avLst/>
          </a:prstGeom>
        </p:spPr>
      </p:pic>
      <p:pic>
        <p:nvPicPr>
          <p:cNvPr id="21" name="Picture 20">
            <a:extLst>
              <a:ext uri="{FF2B5EF4-FFF2-40B4-BE49-F238E27FC236}">
                <a16:creationId xmlns:a16="http://schemas.microsoft.com/office/drawing/2014/main" id="{1A59456E-05B7-A58D-1412-1402DE84E2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2560834"/>
            <a:ext cx="6917637" cy="5436377"/>
          </a:xfrm>
          <a:prstGeom prst="rect">
            <a:avLst/>
          </a:prstGeom>
        </p:spPr>
      </p:pic>
    </p:spTree>
    <p:extLst>
      <p:ext uri="{BB962C8B-B14F-4D97-AF65-F5344CB8AC3E}">
        <p14:creationId xmlns:p14="http://schemas.microsoft.com/office/powerpoint/2010/main" val="3492528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551352"/>
            <a:ext cx="4611469" cy="0"/>
          </a:xfrm>
          <a:prstGeom prst="line">
            <a:avLst/>
          </a:prstGeom>
          <a:ln w="190500" cap="flat">
            <a:solidFill>
              <a:srgbClr val="7A547E"/>
            </a:solidFill>
            <a:prstDash val="solid"/>
            <a:headEnd type="none" w="sm" len="sm"/>
            <a:tailEnd type="none" w="sm" len="sm"/>
          </a:ln>
        </p:spPr>
      </p:sp>
      <p:sp>
        <p:nvSpPr>
          <p:cNvPr id="3" name="AutoShape 3"/>
          <p:cNvSpPr/>
          <p:nvPr/>
        </p:nvSpPr>
        <p:spPr>
          <a:xfrm>
            <a:off x="5640169" y="9551352"/>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551352"/>
            <a:ext cx="4646761" cy="0"/>
          </a:xfrm>
          <a:prstGeom prst="line">
            <a:avLst/>
          </a:prstGeom>
          <a:ln w="190500" cap="flat">
            <a:solidFill>
              <a:srgbClr val="81CFC2"/>
            </a:solidFill>
            <a:prstDash val="solid"/>
            <a:headEnd type="none" w="sm" len="sm"/>
            <a:tailEnd type="none" w="sm" len="sm"/>
          </a:ln>
        </p:spPr>
      </p:sp>
      <p:sp>
        <p:nvSpPr>
          <p:cNvPr id="6" name="TextBox 6"/>
          <p:cNvSpPr txBox="1"/>
          <p:nvPr/>
        </p:nvSpPr>
        <p:spPr>
          <a:xfrm>
            <a:off x="15796445" y="9241472"/>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7" name="TextBox 7"/>
          <p:cNvSpPr txBox="1"/>
          <p:nvPr/>
        </p:nvSpPr>
        <p:spPr>
          <a:xfrm>
            <a:off x="16433798" y="9234805"/>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dirty="0">
                <a:solidFill>
                  <a:srgbClr val="000000"/>
                </a:solidFill>
                <a:latin typeface="Roboto Condensed Bold"/>
              </a:rPr>
              <a:t>12</a:t>
            </a:r>
            <a:endParaRPr lang="en-US" sz="3200" u="none" dirty="0">
              <a:solidFill>
                <a:srgbClr val="000000"/>
              </a:solidFill>
              <a:latin typeface="Roboto Condensed Bold"/>
            </a:endParaRPr>
          </a:p>
        </p:txBody>
      </p:sp>
      <p:sp>
        <p:nvSpPr>
          <p:cNvPr id="8" name="TextBox 8"/>
          <p:cNvSpPr txBox="1"/>
          <p:nvPr/>
        </p:nvSpPr>
        <p:spPr>
          <a:xfrm>
            <a:off x="1028700" y="342900"/>
            <a:ext cx="5881818" cy="1236345"/>
          </a:xfrm>
          <a:prstGeom prst="rect">
            <a:avLst/>
          </a:prstGeom>
        </p:spPr>
        <p:txBody>
          <a:bodyPr lIns="0" tIns="0" rIns="0" bIns="0" rtlCol="0" anchor="t">
            <a:spAutoFit/>
          </a:bodyPr>
          <a:lstStyle/>
          <a:p>
            <a:pPr>
              <a:lnSpc>
                <a:spcPts val="10080"/>
              </a:lnSpc>
            </a:pPr>
            <a:r>
              <a:rPr lang="en-US" sz="7200" dirty="0">
                <a:solidFill>
                  <a:srgbClr val="EF7B54"/>
                </a:solidFill>
                <a:latin typeface="Roboto Condensed Bold"/>
              </a:rPr>
              <a:t>BUSINESS</a:t>
            </a:r>
          </a:p>
        </p:txBody>
      </p:sp>
      <p:sp>
        <p:nvSpPr>
          <p:cNvPr id="9" name="TextBox 9"/>
          <p:cNvSpPr txBox="1"/>
          <p:nvPr/>
        </p:nvSpPr>
        <p:spPr>
          <a:xfrm>
            <a:off x="1094567" y="1426845"/>
            <a:ext cx="2624646" cy="535403"/>
          </a:xfrm>
          <a:prstGeom prst="rect">
            <a:avLst/>
          </a:prstGeom>
        </p:spPr>
        <p:txBody>
          <a:bodyPr lIns="0" tIns="0" rIns="0" bIns="0" rtlCol="0" anchor="t">
            <a:spAutoFit/>
          </a:bodyPr>
          <a:lstStyle/>
          <a:p>
            <a:pPr>
              <a:lnSpc>
                <a:spcPts val="4480"/>
              </a:lnSpc>
            </a:pPr>
            <a:r>
              <a:rPr lang="en-US" sz="3200" dirty="0">
                <a:solidFill>
                  <a:srgbClr val="81CFC2"/>
                </a:solidFill>
                <a:latin typeface="Roboto Condensed"/>
              </a:rPr>
              <a:t>QUESTIONS</a:t>
            </a:r>
          </a:p>
        </p:txBody>
      </p:sp>
      <p:grpSp>
        <p:nvGrpSpPr>
          <p:cNvPr id="13" name="Group 13"/>
          <p:cNvGrpSpPr/>
          <p:nvPr/>
        </p:nvGrpSpPr>
        <p:grpSpPr>
          <a:xfrm>
            <a:off x="7157557" y="669506"/>
            <a:ext cx="10978043" cy="892594"/>
            <a:chOff x="0" y="0"/>
            <a:chExt cx="692357" cy="128032"/>
          </a:xfrm>
        </p:grpSpPr>
        <p:sp>
          <p:nvSpPr>
            <p:cNvPr id="14" name="Freeform 14"/>
            <p:cNvSpPr/>
            <p:nvPr/>
          </p:nvSpPr>
          <p:spPr>
            <a:xfrm>
              <a:off x="0" y="0"/>
              <a:ext cx="692357" cy="128032"/>
            </a:xfrm>
            <a:custGeom>
              <a:avLst/>
              <a:gdLst/>
              <a:ahLst/>
              <a:cxnLst/>
              <a:rect l="l" t="t" r="r" b="b"/>
              <a:pathLst>
                <a:path w="692357" h="128032">
                  <a:moveTo>
                    <a:pt x="0" y="0"/>
                  </a:moveTo>
                  <a:lnTo>
                    <a:pt x="692357" y="0"/>
                  </a:lnTo>
                  <a:lnTo>
                    <a:pt x="692357" y="128032"/>
                  </a:lnTo>
                  <a:lnTo>
                    <a:pt x="0" y="128032"/>
                  </a:lnTo>
                  <a:close/>
                </a:path>
              </a:pathLst>
            </a:custGeom>
            <a:solidFill>
              <a:srgbClr val="EF7B54"/>
            </a:solidFill>
            <a:ln>
              <a:noFill/>
            </a:ln>
          </p:spPr>
          <p:txBody>
            <a:bodyPr/>
            <a:lstStyle/>
            <a:p>
              <a:endParaRPr lang="en-US" dirty="0"/>
            </a:p>
          </p:txBody>
        </p:sp>
        <p:sp>
          <p:nvSpPr>
            <p:cNvPr id="15" name="TextBox 15"/>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sp>
        <p:nvSpPr>
          <p:cNvPr id="16" name="TextBox 16"/>
          <p:cNvSpPr txBox="1"/>
          <p:nvPr/>
        </p:nvSpPr>
        <p:spPr>
          <a:xfrm>
            <a:off x="7290959" y="7747021"/>
            <a:ext cx="4855668" cy="500380"/>
          </a:xfrm>
          <a:prstGeom prst="rect">
            <a:avLst/>
          </a:prstGeom>
        </p:spPr>
        <p:txBody>
          <a:bodyPr lIns="0" tIns="0" rIns="0" bIns="0" rtlCol="0" anchor="t">
            <a:spAutoFit/>
          </a:bodyPr>
          <a:lstStyle/>
          <a:p>
            <a:pPr algn="ctr">
              <a:lnSpc>
                <a:spcPts val="3920"/>
              </a:lnSpc>
            </a:pPr>
            <a:r>
              <a:rPr lang="en-US" sz="2800">
                <a:solidFill>
                  <a:srgbClr val="FFFFFF"/>
                </a:solidFill>
                <a:latin typeface="Roboto Condensed Bold"/>
              </a:rPr>
              <a:t>PROJECT ONE</a:t>
            </a:r>
          </a:p>
        </p:txBody>
      </p:sp>
      <p:sp>
        <p:nvSpPr>
          <p:cNvPr id="5" name="TextBox 9">
            <a:extLst>
              <a:ext uri="{FF2B5EF4-FFF2-40B4-BE49-F238E27FC236}">
                <a16:creationId xmlns:a16="http://schemas.microsoft.com/office/drawing/2014/main" id="{0F8B971E-8C52-3D4A-2A0E-0FFCCB2B3817}"/>
              </a:ext>
            </a:extLst>
          </p:cNvPr>
          <p:cNvSpPr txBox="1"/>
          <p:nvPr/>
        </p:nvSpPr>
        <p:spPr>
          <a:xfrm>
            <a:off x="7300841" y="803494"/>
            <a:ext cx="10697276" cy="1099660"/>
          </a:xfrm>
          <a:prstGeom prst="rect">
            <a:avLst/>
          </a:prstGeom>
        </p:spPr>
        <p:txBody>
          <a:bodyPr wrap="square" lIns="0" tIns="0" rIns="0" bIns="0" rtlCol="0" anchor="t">
            <a:spAutoFit/>
          </a:bodyPr>
          <a:lstStyle/>
          <a:p>
            <a:pPr>
              <a:lnSpc>
                <a:spcPts val="4480"/>
              </a:lnSpc>
            </a:pPr>
            <a:r>
              <a:rPr lang="en-US" sz="2800" dirty="0">
                <a:solidFill>
                  <a:schemeClr val="bg1"/>
                </a:solidFill>
                <a:latin typeface="Roboto Condensed"/>
              </a:rPr>
              <a:t>Which products are contributing more?</a:t>
            </a:r>
          </a:p>
          <a:p>
            <a:pPr>
              <a:lnSpc>
                <a:spcPts val="4480"/>
              </a:lnSpc>
            </a:pPr>
            <a:endParaRPr lang="en-US" sz="2800" dirty="0">
              <a:solidFill>
                <a:schemeClr val="bg1"/>
              </a:solidFill>
              <a:latin typeface="Roboto Condensed"/>
            </a:endParaRPr>
          </a:p>
        </p:txBody>
      </p:sp>
      <p:pic>
        <p:nvPicPr>
          <p:cNvPr id="11" name="Picture 10">
            <a:extLst>
              <a:ext uri="{FF2B5EF4-FFF2-40B4-BE49-F238E27FC236}">
                <a16:creationId xmlns:a16="http://schemas.microsoft.com/office/drawing/2014/main" id="{5665DB14-C672-47AF-4CD9-E310957DFF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7684" y="5483027"/>
            <a:ext cx="9348918" cy="3439898"/>
          </a:xfrm>
          <a:prstGeom prst="rect">
            <a:avLst/>
          </a:prstGeom>
        </p:spPr>
      </p:pic>
      <p:pic>
        <p:nvPicPr>
          <p:cNvPr id="17" name="Picture 16">
            <a:extLst>
              <a:ext uri="{FF2B5EF4-FFF2-40B4-BE49-F238E27FC236}">
                <a16:creationId xmlns:a16="http://schemas.microsoft.com/office/drawing/2014/main" id="{BC2FF134-E049-2F24-EB5D-DD498EF5B7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3200" y="1882358"/>
            <a:ext cx="7772400" cy="7266699"/>
          </a:xfrm>
          <a:prstGeom prst="rect">
            <a:avLst/>
          </a:prstGeom>
        </p:spPr>
      </p:pic>
      <p:pic>
        <p:nvPicPr>
          <p:cNvPr id="20" name="Picture 19">
            <a:extLst>
              <a:ext uri="{FF2B5EF4-FFF2-40B4-BE49-F238E27FC236}">
                <a16:creationId xmlns:a16="http://schemas.microsoft.com/office/drawing/2014/main" id="{ACA28B38-DA93-EC1A-E086-A158D70A64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2453" y="1962248"/>
            <a:ext cx="10239122" cy="3447640"/>
          </a:xfrm>
          <a:prstGeom prst="rect">
            <a:avLst/>
          </a:prstGeom>
        </p:spPr>
      </p:pic>
    </p:spTree>
    <p:extLst>
      <p:ext uri="{BB962C8B-B14F-4D97-AF65-F5344CB8AC3E}">
        <p14:creationId xmlns:p14="http://schemas.microsoft.com/office/powerpoint/2010/main" val="1027326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067800"/>
            <a:ext cx="4611469" cy="0"/>
          </a:xfrm>
          <a:prstGeom prst="line">
            <a:avLst/>
          </a:prstGeom>
          <a:ln w="190500" cap="flat">
            <a:solidFill>
              <a:srgbClr val="000000"/>
            </a:solidFill>
            <a:prstDash val="solid"/>
            <a:headEnd type="none" w="sm" len="sm"/>
            <a:tailEnd type="none" w="sm" len="sm"/>
          </a:ln>
        </p:spPr>
      </p:sp>
      <p:sp>
        <p:nvSpPr>
          <p:cNvPr id="3" name="AutoShape 3"/>
          <p:cNvSpPr/>
          <p:nvPr/>
        </p:nvSpPr>
        <p:spPr>
          <a:xfrm>
            <a:off x="5640169" y="9067800"/>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067800"/>
            <a:ext cx="4646761" cy="0"/>
          </a:xfrm>
          <a:prstGeom prst="line">
            <a:avLst/>
          </a:prstGeom>
          <a:ln w="190500" cap="flat">
            <a:solidFill>
              <a:srgbClr val="81CFC2"/>
            </a:solidFill>
            <a:prstDash val="solid"/>
            <a:headEnd type="none" w="sm" len="sm"/>
            <a:tailEnd type="none" w="sm" len="sm"/>
          </a:ln>
        </p:spPr>
      </p:sp>
      <p:grpSp>
        <p:nvGrpSpPr>
          <p:cNvPr id="5" name="Group 5"/>
          <p:cNvGrpSpPr/>
          <p:nvPr/>
        </p:nvGrpSpPr>
        <p:grpSpPr>
          <a:xfrm>
            <a:off x="8628389" y="1426783"/>
            <a:ext cx="3917075" cy="3345615"/>
            <a:chOff x="0" y="0"/>
            <a:chExt cx="520560" cy="444616"/>
          </a:xfrm>
        </p:grpSpPr>
        <p:sp>
          <p:nvSpPr>
            <p:cNvPr id="6" name="Freeform 6"/>
            <p:cNvSpPr/>
            <p:nvPr/>
          </p:nvSpPr>
          <p:spPr>
            <a:xfrm>
              <a:off x="0" y="0"/>
              <a:ext cx="520560" cy="444616"/>
            </a:xfrm>
            <a:custGeom>
              <a:avLst/>
              <a:gdLst/>
              <a:ahLst/>
              <a:cxnLst/>
              <a:rect l="l" t="t" r="r" b="b"/>
              <a:pathLst>
                <a:path w="520560" h="444616">
                  <a:moveTo>
                    <a:pt x="98823" y="0"/>
                  </a:moveTo>
                  <a:lnTo>
                    <a:pt x="421737" y="0"/>
                  </a:lnTo>
                  <a:cubicBezTo>
                    <a:pt x="447947" y="0"/>
                    <a:pt x="473082" y="10412"/>
                    <a:pt x="491615" y="28945"/>
                  </a:cubicBezTo>
                  <a:cubicBezTo>
                    <a:pt x="510148" y="47477"/>
                    <a:pt x="520560" y="72613"/>
                    <a:pt x="520560" y="98823"/>
                  </a:cubicBezTo>
                  <a:lnTo>
                    <a:pt x="520560" y="345793"/>
                  </a:lnTo>
                  <a:cubicBezTo>
                    <a:pt x="520560" y="372002"/>
                    <a:pt x="510148" y="397138"/>
                    <a:pt x="491615" y="415671"/>
                  </a:cubicBezTo>
                  <a:cubicBezTo>
                    <a:pt x="473082" y="434204"/>
                    <a:pt x="447947" y="444616"/>
                    <a:pt x="421737" y="444616"/>
                  </a:cubicBezTo>
                  <a:lnTo>
                    <a:pt x="98823" y="444616"/>
                  </a:lnTo>
                  <a:cubicBezTo>
                    <a:pt x="72613" y="444616"/>
                    <a:pt x="47477" y="434204"/>
                    <a:pt x="28945" y="415671"/>
                  </a:cubicBezTo>
                  <a:cubicBezTo>
                    <a:pt x="10412" y="397138"/>
                    <a:pt x="0" y="372002"/>
                    <a:pt x="0" y="345793"/>
                  </a:cubicBezTo>
                  <a:lnTo>
                    <a:pt x="0" y="98823"/>
                  </a:lnTo>
                  <a:cubicBezTo>
                    <a:pt x="0" y="72613"/>
                    <a:pt x="10412" y="47477"/>
                    <a:pt x="28945" y="28945"/>
                  </a:cubicBezTo>
                  <a:cubicBezTo>
                    <a:pt x="47477" y="10412"/>
                    <a:pt x="72613" y="0"/>
                    <a:pt x="98823" y="0"/>
                  </a:cubicBezTo>
                  <a:close/>
                </a:path>
              </a:pathLst>
            </a:custGeom>
            <a:solidFill>
              <a:srgbClr val="81CFC2"/>
            </a:solidFill>
            <a:ln w="38100">
              <a:solidFill>
                <a:srgbClr val="81CFC2"/>
              </a:solidFill>
            </a:ln>
          </p:spPr>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8" name="Group 8"/>
          <p:cNvGrpSpPr/>
          <p:nvPr/>
        </p:nvGrpSpPr>
        <p:grpSpPr>
          <a:xfrm>
            <a:off x="12741685" y="1426783"/>
            <a:ext cx="3917075" cy="3345615"/>
            <a:chOff x="0" y="0"/>
            <a:chExt cx="520560" cy="444616"/>
          </a:xfrm>
        </p:grpSpPr>
        <p:sp>
          <p:nvSpPr>
            <p:cNvPr id="9" name="Freeform 9"/>
            <p:cNvSpPr/>
            <p:nvPr/>
          </p:nvSpPr>
          <p:spPr>
            <a:xfrm>
              <a:off x="0" y="0"/>
              <a:ext cx="520560" cy="444616"/>
            </a:xfrm>
            <a:custGeom>
              <a:avLst/>
              <a:gdLst/>
              <a:ahLst/>
              <a:cxnLst/>
              <a:rect l="l" t="t" r="r" b="b"/>
              <a:pathLst>
                <a:path w="520560" h="444616">
                  <a:moveTo>
                    <a:pt x="98823" y="0"/>
                  </a:moveTo>
                  <a:lnTo>
                    <a:pt x="421737" y="0"/>
                  </a:lnTo>
                  <a:cubicBezTo>
                    <a:pt x="447947" y="0"/>
                    <a:pt x="473082" y="10412"/>
                    <a:pt x="491615" y="28945"/>
                  </a:cubicBezTo>
                  <a:cubicBezTo>
                    <a:pt x="510148" y="47477"/>
                    <a:pt x="520560" y="72613"/>
                    <a:pt x="520560" y="98823"/>
                  </a:cubicBezTo>
                  <a:lnTo>
                    <a:pt x="520560" y="345793"/>
                  </a:lnTo>
                  <a:cubicBezTo>
                    <a:pt x="520560" y="372002"/>
                    <a:pt x="510148" y="397138"/>
                    <a:pt x="491615" y="415671"/>
                  </a:cubicBezTo>
                  <a:cubicBezTo>
                    <a:pt x="473082" y="434204"/>
                    <a:pt x="447947" y="444616"/>
                    <a:pt x="421737" y="444616"/>
                  </a:cubicBezTo>
                  <a:lnTo>
                    <a:pt x="98823" y="444616"/>
                  </a:lnTo>
                  <a:cubicBezTo>
                    <a:pt x="72613" y="444616"/>
                    <a:pt x="47477" y="434204"/>
                    <a:pt x="28945" y="415671"/>
                  </a:cubicBezTo>
                  <a:cubicBezTo>
                    <a:pt x="10412" y="397138"/>
                    <a:pt x="0" y="372002"/>
                    <a:pt x="0" y="345793"/>
                  </a:cubicBezTo>
                  <a:lnTo>
                    <a:pt x="0" y="98823"/>
                  </a:lnTo>
                  <a:cubicBezTo>
                    <a:pt x="0" y="72613"/>
                    <a:pt x="10412" y="47477"/>
                    <a:pt x="28945" y="28945"/>
                  </a:cubicBezTo>
                  <a:cubicBezTo>
                    <a:pt x="47477" y="10412"/>
                    <a:pt x="72613" y="0"/>
                    <a:pt x="98823" y="0"/>
                  </a:cubicBezTo>
                  <a:close/>
                </a:path>
              </a:pathLst>
            </a:custGeom>
            <a:solidFill>
              <a:srgbClr val="EF7B54"/>
            </a:solidFill>
            <a:ln w="38100">
              <a:solidFill>
                <a:srgbClr val="81CFC2"/>
              </a:solidFill>
            </a:ln>
          </p:spPr>
        </p:sp>
        <p:sp>
          <p:nvSpPr>
            <p:cNvPr id="10" name="TextBox 10"/>
            <p:cNvSpPr txBox="1"/>
            <p:nvPr/>
          </p:nvSpPr>
          <p:spPr>
            <a:xfrm>
              <a:off x="0" y="-47625"/>
              <a:ext cx="812800" cy="860425"/>
            </a:xfrm>
            <a:prstGeom prst="rect">
              <a:avLst/>
            </a:prstGeom>
          </p:spPr>
          <p:txBody>
            <a:bodyPr lIns="50800" tIns="50800" rIns="50800" bIns="50800" rtlCol="0" anchor="ctr"/>
            <a:lstStyle/>
            <a:p>
              <a:pPr marL="0" lvl="0" indent="0" algn="ctr">
                <a:lnSpc>
                  <a:spcPts val="2940"/>
                </a:lnSpc>
                <a:spcBef>
                  <a:spcPct val="0"/>
                </a:spcBef>
              </a:pPr>
              <a:endParaRPr/>
            </a:p>
          </p:txBody>
        </p:sp>
      </p:grpSp>
      <p:grpSp>
        <p:nvGrpSpPr>
          <p:cNvPr id="11" name="Group 11"/>
          <p:cNvGrpSpPr/>
          <p:nvPr/>
        </p:nvGrpSpPr>
        <p:grpSpPr>
          <a:xfrm>
            <a:off x="8628389" y="4934739"/>
            <a:ext cx="3917075" cy="3345615"/>
            <a:chOff x="0" y="0"/>
            <a:chExt cx="520560" cy="444616"/>
          </a:xfrm>
        </p:grpSpPr>
        <p:sp>
          <p:nvSpPr>
            <p:cNvPr id="12" name="Freeform 12"/>
            <p:cNvSpPr/>
            <p:nvPr/>
          </p:nvSpPr>
          <p:spPr>
            <a:xfrm>
              <a:off x="0" y="0"/>
              <a:ext cx="520560" cy="444616"/>
            </a:xfrm>
            <a:custGeom>
              <a:avLst/>
              <a:gdLst/>
              <a:ahLst/>
              <a:cxnLst/>
              <a:rect l="l" t="t" r="r" b="b"/>
              <a:pathLst>
                <a:path w="520560" h="444616">
                  <a:moveTo>
                    <a:pt x="98823" y="0"/>
                  </a:moveTo>
                  <a:lnTo>
                    <a:pt x="421737" y="0"/>
                  </a:lnTo>
                  <a:cubicBezTo>
                    <a:pt x="447947" y="0"/>
                    <a:pt x="473082" y="10412"/>
                    <a:pt x="491615" y="28945"/>
                  </a:cubicBezTo>
                  <a:cubicBezTo>
                    <a:pt x="510148" y="47477"/>
                    <a:pt x="520560" y="72613"/>
                    <a:pt x="520560" y="98823"/>
                  </a:cubicBezTo>
                  <a:lnTo>
                    <a:pt x="520560" y="345793"/>
                  </a:lnTo>
                  <a:cubicBezTo>
                    <a:pt x="520560" y="372002"/>
                    <a:pt x="510148" y="397138"/>
                    <a:pt x="491615" y="415671"/>
                  </a:cubicBezTo>
                  <a:cubicBezTo>
                    <a:pt x="473082" y="434204"/>
                    <a:pt x="447947" y="444616"/>
                    <a:pt x="421737" y="444616"/>
                  </a:cubicBezTo>
                  <a:lnTo>
                    <a:pt x="98823" y="444616"/>
                  </a:lnTo>
                  <a:cubicBezTo>
                    <a:pt x="72613" y="444616"/>
                    <a:pt x="47477" y="434204"/>
                    <a:pt x="28945" y="415671"/>
                  </a:cubicBezTo>
                  <a:cubicBezTo>
                    <a:pt x="10412" y="397138"/>
                    <a:pt x="0" y="372002"/>
                    <a:pt x="0" y="345793"/>
                  </a:cubicBezTo>
                  <a:lnTo>
                    <a:pt x="0" y="98823"/>
                  </a:lnTo>
                  <a:cubicBezTo>
                    <a:pt x="0" y="72613"/>
                    <a:pt x="10412" y="47477"/>
                    <a:pt x="28945" y="28945"/>
                  </a:cubicBezTo>
                  <a:cubicBezTo>
                    <a:pt x="47477" y="10412"/>
                    <a:pt x="72613" y="0"/>
                    <a:pt x="98823" y="0"/>
                  </a:cubicBezTo>
                  <a:close/>
                </a:path>
              </a:pathLst>
            </a:custGeom>
            <a:solidFill>
              <a:srgbClr val="EF7B54"/>
            </a:solidFill>
            <a:ln w="38100">
              <a:solidFill>
                <a:srgbClr val="81CFC2"/>
              </a:solidFill>
            </a:ln>
          </p:spPr>
        </p:sp>
        <p:sp>
          <p:nvSpPr>
            <p:cNvPr id="13" name="TextBox 13"/>
            <p:cNvSpPr txBox="1"/>
            <p:nvPr/>
          </p:nvSpPr>
          <p:spPr>
            <a:xfrm>
              <a:off x="0" y="-47625"/>
              <a:ext cx="812800" cy="860425"/>
            </a:xfrm>
            <a:prstGeom prst="rect">
              <a:avLst/>
            </a:prstGeom>
          </p:spPr>
          <p:txBody>
            <a:bodyPr lIns="50800" tIns="50800" rIns="50800" bIns="50800" rtlCol="0" anchor="ctr"/>
            <a:lstStyle/>
            <a:p>
              <a:pPr marL="0" lvl="0" indent="0" algn="ctr">
                <a:lnSpc>
                  <a:spcPts val="2940"/>
                </a:lnSpc>
                <a:spcBef>
                  <a:spcPct val="0"/>
                </a:spcBef>
              </a:pPr>
              <a:endParaRPr/>
            </a:p>
          </p:txBody>
        </p:sp>
      </p:grpSp>
      <p:grpSp>
        <p:nvGrpSpPr>
          <p:cNvPr id="14" name="Group 14"/>
          <p:cNvGrpSpPr/>
          <p:nvPr/>
        </p:nvGrpSpPr>
        <p:grpSpPr>
          <a:xfrm>
            <a:off x="12741332" y="4934739"/>
            <a:ext cx="3917075" cy="3345615"/>
            <a:chOff x="0" y="0"/>
            <a:chExt cx="520560" cy="444616"/>
          </a:xfrm>
        </p:grpSpPr>
        <p:sp>
          <p:nvSpPr>
            <p:cNvPr id="15" name="Freeform 15"/>
            <p:cNvSpPr/>
            <p:nvPr/>
          </p:nvSpPr>
          <p:spPr>
            <a:xfrm>
              <a:off x="0" y="0"/>
              <a:ext cx="520560" cy="444616"/>
            </a:xfrm>
            <a:custGeom>
              <a:avLst/>
              <a:gdLst/>
              <a:ahLst/>
              <a:cxnLst/>
              <a:rect l="l" t="t" r="r" b="b"/>
              <a:pathLst>
                <a:path w="520560" h="444616">
                  <a:moveTo>
                    <a:pt x="98823" y="0"/>
                  </a:moveTo>
                  <a:lnTo>
                    <a:pt x="421737" y="0"/>
                  </a:lnTo>
                  <a:cubicBezTo>
                    <a:pt x="447947" y="0"/>
                    <a:pt x="473082" y="10412"/>
                    <a:pt x="491615" y="28945"/>
                  </a:cubicBezTo>
                  <a:cubicBezTo>
                    <a:pt x="510148" y="47477"/>
                    <a:pt x="520560" y="72613"/>
                    <a:pt x="520560" y="98823"/>
                  </a:cubicBezTo>
                  <a:lnTo>
                    <a:pt x="520560" y="345793"/>
                  </a:lnTo>
                  <a:cubicBezTo>
                    <a:pt x="520560" y="372002"/>
                    <a:pt x="510148" y="397138"/>
                    <a:pt x="491615" y="415671"/>
                  </a:cubicBezTo>
                  <a:cubicBezTo>
                    <a:pt x="473082" y="434204"/>
                    <a:pt x="447947" y="444616"/>
                    <a:pt x="421737" y="444616"/>
                  </a:cubicBezTo>
                  <a:lnTo>
                    <a:pt x="98823" y="444616"/>
                  </a:lnTo>
                  <a:cubicBezTo>
                    <a:pt x="72613" y="444616"/>
                    <a:pt x="47477" y="434204"/>
                    <a:pt x="28945" y="415671"/>
                  </a:cubicBezTo>
                  <a:cubicBezTo>
                    <a:pt x="10412" y="397138"/>
                    <a:pt x="0" y="372002"/>
                    <a:pt x="0" y="345793"/>
                  </a:cubicBezTo>
                  <a:lnTo>
                    <a:pt x="0" y="98823"/>
                  </a:lnTo>
                  <a:cubicBezTo>
                    <a:pt x="0" y="72613"/>
                    <a:pt x="10412" y="47477"/>
                    <a:pt x="28945" y="28945"/>
                  </a:cubicBezTo>
                  <a:cubicBezTo>
                    <a:pt x="47477" y="10412"/>
                    <a:pt x="72613" y="0"/>
                    <a:pt x="98823" y="0"/>
                  </a:cubicBezTo>
                  <a:close/>
                </a:path>
              </a:pathLst>
            </a:custGeom>
            <a:solidFill>
              <a:srgbClr val="81CFC2"/>
            </a:solidFill>
            <a:ln w="38100">
              <a:solidFill>
                <a:srgbClr val="81CFC2"/>
              </a:solidFill>
            </a:ln>
          </p:spPr>
        </p:sp>
        <p:sp>
          <p:nvSpPr>
            <p:cNvPr id="16" name="TextBox 16"/>
            <p:cNvSpPr txBox="1"/>
            <p:nvPr/>
          </p:nvSpPr>
          <p:spPr>
            <a:xfrm>
              <a:off x="0" y="-47625"/>
              <a:ext cx="812800" cy="860425"/>
            </a:xfrm>
            <a:prstGeom prst="rect">
              <a:avLst/>
            </a:prstGeom>
          </p:spPr>
          <p:txBody>
            <a:bodyPr lIns="50800" tIns="50800" rIns="50800" bIns="50800" rtlCol="0" anchor="ctr"/>
            <a:lstStyle/>
            <a:p>
              <a:pPr marL="0" lvl="0" indent="0" algn="ctr">
                <a:lnSpc>
                  <a:spcPts val="2940"/>
                </a:lnSpc>
                <a:spcBef>
                  <a:spcPct val="0"/>
                </a:spcBef>
              </a:pPr>
              <a:endParaRPr/>
            </a:p>
          </p:txBody>
        </p:sp>
      </p:grpSp>
      <p:grpSp>
        <p:nvGrpSpPr>
          <p:cNvPr id="17" name="Group 17"/>
          <p:cNvGrpSpPr/>
          <p:nvPr/>
        </p:nvGrpSpPr>
        <p:grpSpPr>
          <a:xfrm>
            <a:off x="11100950" y="3498436"/>
            <a:ext cx="2889029" cy="2872606"/>
            <a:chOff x="0" y="0"/>
            <a:chExt cx="760896" cy="756571"/>
          </a:xfrm>
        </p:grpSpPr>
        <p:sp>
          <p:nvSpPr>
            <p:cNvPr id="18" name="Freeform 18"/>
            <p:cNvSpPr/>
            <p:nvPr/>
          </p:nvSpPr>
          <p:spPr>
            <a:xfrm>
              <a:off x="122578" y="0"/>
              <a:ext cx="515741" cy="756571"/>
            </a:xfrm>
            <a:custGeom>
              <a:avLst/>
              <a:gdLst/>
              <a:ahLst/>
              <a:cxnLst/>
              <a:rect l="l" t="t" r="r" b="b"/>
              <a:pathLst>
                <a:path w="515741" h="756571">
                  <a:moveTo>
                    <a:pt x="257870" y="0"/>
                  </a:moveTo>
                  <a:cubicBezTo>
                    <a:pt x="413431" y="61079"/>
                    <a:pt x="515741" y="211163"/>
                    <a:pt x="515741" y="378286"/>
                  </a:cubicBezTo>
                  <a:cubicBezTo>
                    <a:pt x="515741" y="545408"/>
                    <a:pt x="413431" y="695492"/>
                    <a:pt x="257870" y="756571"/>
                  </a:cubicBezTo>
                  <a:cubicBezTo>
                    <a:pt x="102309" y="695492"/>
                    <a:pt x="0" y="545408"/>
                    <a:pt x="0" y="378286"/>
                  </a:cubicBezTo>
                  <a:cubicBezTo>
                    <a:pt x="0" y="211163"/>
                    <a:pt x="102309" y="61079"/>
                    <a:pt x="257870" y="0"/>
                  </a:cubicBezTo>
                  <a:close/>
                </a:path>
              </a:pathLst>
            </a:custGeom>
            <a:solidFill>
              <a:srgbClr val="000000"/>
            </a:solidFill>
            <a:ln w="190500">
              <a:solidFill>
                <a:srgbClr val="FFFFFF"/>
              </a:solidFill>
            </a:ln>
          </p:spPr>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2940"/>
                </a:lnSpc>
              </a:pPr>
              <a:endParaRPr/>
            </a:p>
          </p:txBody>
        </p:sp>
      </p:grpSp>
      <p:pic>
        <p:nvPicPr>
          <p:cNvPr id="20" name="Picture 20"/>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711230" y="4146722"/>
            <a:ext cx="1668469" cy="1251352"/>
          </a:xfrm>
          <a:prstGeom prst="rect">
            <a:avLst/>
          </a:prstGeom>
        </p:spPr>
      </p:pic>
      <p:sp>
        <p:nvSpPr>
          <p:cNvPr id="21" name="TextBox 21"/>
          <p:cNvSpPr txBox="1"/>
          <p:nvPr/>
        </p:nvSpPr>
        <p:spPr>
          <a:xfrm>
            <a:off x="15796445" y="8757920"/>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22" name="TextBox 22"/>
          <p:cNvSpPr txBox="1"/>
          <p:nvPr/>
        </p:nvSpPr>
        <p:spPr>
          <a:xfrm>
            <a:off x="16433798" y="8751253"/>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dirty="0">
                <a:solidFill>
                  <a:srgbClr val="000000"/>
                </a:solidFill>
                <a:latin typeface="Roboto Condensed Bold"/>
              </a:rPr>
              <a:t>13</a:t>
            </a:r>
            <a:endParaRPr lang="en-US" sz="3200" u="none" dirty="0">
              <a:solidFill>
                <a:srgbClr val="000000"/>
              </a:solidFill>
              <a:latin typeface="Roboto Condensed Bold"/>
            </a:endParaRPr>
          </a:p>
        </p:txBody>
      </p:sp>
      <p:sp>
        <p:nvSpPr>
          <p:cNvPr id="23" name="TextBox 23"/>
          <p:cNvSpPr txBox="1"/>
          <p:nvPr/>
        </p:nvSpPr>
        <p:spPr>
          <a:xfrm>
            <a:off x="1242194" y="950956"/>
            <a:ext cx="5881818" cy="1144544"/>
          </a:xfrm>
          <a:prstGeom prst="rect">
            <a:avLst/>
          </a:prstGeom>
        </p:spPr>
        <p:txBody>
          <a:bodyPr lIns="0" tIns="0" rIns="0" bIns="0" rtlCol="0" anchor="t">
            <a:spAutoFit/>
          </a:bodyPr>
          <a:lstStyle/>
          <a:p>
            <a:pPr>
              <a:lnSpc>
                <a:spcPts val="10080"/>
              </a:lnSpc>
            </a:pPr>
            <a:r>
              <a:rPr lang="en-US" sz="5400" dirty="0">
                <a:solidFill>
                  <a:srgbClr val="EF7B54"/>
                </a:solidFill>
                <a:latin typeface="Roboto Condensed Bold"/>
              </a:rPr>
              <a:t>RECOMMENDATION</a:t>
            </a:r>
          </a:p>
        </p:txBody>
      </p:sp>
      <p:sp>
        <p:nvSpPr>
          <p:cNvPr id="24" name="TextBox 24"/>
          <p:cNvSpPr txBox="1"/>
          <p:nvPr/>
        </p:nvSpPr>
        <p:spPr>
          <a:xfrm>
            <a:off x="1308061" y="536936"/>
            <a:ext cx="2624646" cy="556821"/>
          </a:xfrm>
          <a:prstGeom prst="rect">
            <a:avLst/>
          </a:prstGeom>
        </p:spPr>
        <p:txBody>
          <a:bodyPr lIns="0" tIns="0" rIns="0" bIns="0" rtlCol="0" anchor="t">
            <a:spAutoFit/>
          </a:bodyPr>
          <a:lstStyle/>
          <a:p>
            <a:pPr>
              <a:lnSpc>
                <a:spcPts val="4480"/>
              </a:lnSpc>
            </a:pPr>
            <a:r>
              <a:rPr lang="en-US" sz="3200" dirty="0">
                <a:solidFill>
                  <a:srgbClr val="81CFC2"/>
                </a:solidFill>
                <a:latin typeface="Roboto Condensed"/>
              </a:rPr>
              <a:t>PROJECT</a:t>
            </a:r>
          </a:p>
        </p:txBody>
      </p:sp>
      <p:sp>
        <p:nvSpPr>
          <p:cNvPr id="25" name="TextBox 25"/>
          <p:cNvSpPr txBox="1"/>
          <p:nvPr/>
        </p:nvSpPr>
        <p:spPr>
          <a:xfrm>
            <a:off x="1242194" y="2705100"/>
            <a:ext cx="5413070" cy="3311804"/>
          </a:xfrm>
          <a:prstGeom prst="rect">
            <a:avLst/>
          </a:prstGeom>
        </p:spPr>
        <p:txBody>
          <a:bodyPr lIns="0" tIns="0" rIns="0" bIns="0" rtlCol="0" anchor="t">
            <a:spAutoFit/>
          </a:bodyPr>
          <a:lstStyle/>
          <a:p>
            <a:pPr>
              <a:lnSpc>
                <a:spcPts val="2880"/>
              </a:lnSpc>
            </a:pPr>
            <a:r>
              <a:rPr lang="en-US" sz="1800" dirty="0">
                <a:solidFill>
                  <a:srgbClr val="000000"/>
                </a:solidFill>
                <a:latin typeface="Roboto Condensed"/>
              </a:rPr>
              <a:t>As far as our analysis on the data grouped by the cities we find that city MUMBAI has highest warranty claim what we suggest is to make a road check on the city MUMBAI to ensure either the defect is on the product or because of the climate and road conditions of the West Region. Monitor and analyze regional and customer segment differences in warranty claims to identify areas for targeted improvements.</a:t>
            </a:r>
          </a:p>
          <a:p>
            <a:pPr>
              <a:lnSpc>
                <a:spcPts val="2880"/>
              </a:lnSpc>
            </a:pPr>
            <a:endParaRPr lang="en-US" sz="1800" dirty="0">
              <a:solidFill>
                <a:srgbClr val="000000"/>
              </a:solidFill>
              <a:latin typeface="Roboto Condensed"/>
            </a:endParaRPr>
          </a:p>
        </p:txBody>
      </p:sp>
      <p:sp>
        <p:nvSpPr>
          <p:cNvPr id="26" name="TextBox 26"/>
          <p:cNvSpPr txBox="1"/>
          <p:nvPr/>
        </p:nvSpPr>
        <p:spPr>
          <a:xfrm>
            <a:off x="9110377" y="2502130"/>
            <a:ext cx="3035212" cy="1118870"/>
          </a:xfrm>
          <a:prstGeom prst="rect">
            <a:avLst/>
          </a:prstGeom>
        </p:spPr>
        <p:txBody>
          <a:bodyPr lIns="0" tIns="0" rIns="0" bIns="0" rtlCol="0" anchor="t">
            <a:spAutoFit/>
          </a:bodyPr>
          <a:lstStyle/>
          <a:p>
            <a:pPr algn="ctr">
              <a:lnSpc>
                <a:spcPts val="4480"/>
              </a:lnSpc>
            </a:pPr>
            <a:r>
              <a:rPr lang="en-US" sz="3200">
                <a:solidFill>
                  <a:srgbClr val="FFFFFF"/>
                </a:solidFill>
                <a:latin typeface="Roboto Condensed Bold"/>
              </a:rPr>
              <a:t>COST</a:t>
            </a:r>
          </a:p>
          <a:p>
            <a:pPr algn="ctr">
              <a:lnSpc>
                <a:spcPts val="4480"/>
              </a:lnSpc>
            </a:pPr>
            <a:r>
              <a:rPr lang="en-US" sz="3200">
                <a:solidFill>
                  <a:srgbClr val="FFFFFF"/>
                </a:solidFill>
                <a:latin typeface="Roboto Condensed Bold"/>
              </a:rPr>
              <a:t>CONTROL</a:t>
            </a:r>
          </a:p>
        </p:txBody>
      </p:sp>
      <p:sp>
        <p:nvSpPr>
          <p:cNvPr id="27" name="TextBox 27"/>
          <p:cNvSpPr txBox="1"/>
          <p:nvPr/>
        </p:nvSpPr>
        <p:spPr>
          <a:xfrm>
            <a:off x="13182616" y="2477715"/>
            <a:ext cx="3035212" cy="1118870"/>
          </a:xfrm>
          <a:prstGeom prst="rect">
            <a:avLst/>
          </a:prstGeom>
        </p:spPr>
        <p:txBody>
          <a:bodyPr lIns="0" tIns="0" rIns="0" bIns="0" rtlCol="0" anchor="t">
            <a:spAutoFit/>
          </a:bodyPr>
          <a:lstStyle/>
          <a:p>
            <a:pPr algn="ctr">
              <a:lnSpc>
                <a:spcPts val="4480"/>
              </a:lnSpc>
            </a:pPr>
            <a:r>
              <a:rPr lang="en-US" sz="3200">
                <a:solidFill>
                  <a:srgbClr val="FFFFFF"/>
                </a:solidFill>
                <a:latin typeface="Roboto Condensed Bold"/>
              </a:rPr>
              <a:t>RESOURCE</a:t>
            </a:r>
          </a:p>
          <a:p>
            <a:pPr algn="ctr">
              <a:lnSpc>
                <a:spcPts val="4480"/>
              </a:lnSpc>
            </a:pPr>
            <a:r>
              <a:rPr lang="en-US" sz="3200">
                <a:solidFill>
                  <a:srgbClr val="FFFFFF"/>
                </a:solidFill>
                <a:latin typeface="Roboto Condensed Bold"/>
              </a:rPr>
              <a:t>PLANNING</a:t>
            </a:r>
          </a:p>
        </p:txBody>
      </p:sp>
      <p:sp>
        <p:nvSpPr>
          <p:cNvPr id="28" name="TextBox 28"/>
          <p:cNvSpPr txBox="1"/>
          <p:nvPr/>
        </p:nvSpPr>
        <p:spPr>
          <a:xfrm>
            <a:off x="9069321" y="6010086"/>
            <a:ext cx="3035212" cy="1118870"/>
          </a:xfrm>
          <a:prstGeom prst="rect">
            <a:avLst/>
          </a:prstGeom>
        </p:spPr>
        <p:txBody>
          <a:bodyPr lIns="0" tIns="0" rIns="0" bIns="0" rtlCol="0" anchor="t">
            <a:spAutoFit/>
          </a:bodyPr>
          <a:lstStyle/>
          <a:p>
            <a:pPr algn="ctr">
              <a:lnSpc>
                <a:spcPts val="4480"/>
              </a:lnSpc>
            </a:pPr>
            <a:r>
              <a:rPr lang="en-US" sz="3200">
                <a:solidFill>
                  <a:srgbClr val="FFFFFF"/>
                </a:solidFill>
                <a:latin typeface="Roboto Condensed Bold"/>
              </a:rPr>
              <a:t>COST</a:t>
            </a:r>
          </a:p>
          <a:p>
            <a:pPr algn="ctr">
              <a:lnSpc>
                <a:spcPts val="4480"/>
              </a:lnSpc>
            </a:pPr>
            <a:r>
              <a:rPr lang="en-US" sz="3200">
                <a:solidFill>
                  <a:srgbClr val="FFFFFF"/>
                </a:solidFill>
                <a:latin typeface="Roboto Condensed Bold"/>
              </a:rPr>
              <a:t>BUDGETING</a:t>
            </a:r>
          </a:p>
        </p:txBody>
      </p:sp>
      <p:sp>
        <p:nvSpPr>
          <p:cNvPr id="29" name="TextBox 29"/>
          <p:cNvSpPr txBox="1"/>
          <p:nvPr/>
        </p:nvSpPr>
        <p:spPr>
          <a:xfrm>
            <a:off x="13182616" y="6010086"/>
            <a:ext cx="3035212" cy="1118870"/>
          </a:xfrm>
          <a:prstGeom prst="rect">
            <a:avLst/>
          </a:prstGeom>
        </p:spPr>
        <p:txBody>
          <a:bodyPr lIns="0" tIns="0" rIns="0" bIns="0" rtlCol="0" anchor="t">
            <a:spAutoFit/>
          </a:bodyPr>
          <a:lstStyle/>
          <a:p>
            <a:pPr algn="ctr">
              <a:lnSpc>
                <a:spcPts val="4480"/>
              </a:lnSpc>
            </a:pPr>
            <a:r>
              <a:rPr lang="en-US" sz="3200">
                <a:solidFill>
                  <a:srgbClr val="FFFFFF"/>
                </a:solidFill>
                <a:latin typeface="Roboto Condensed Bold"/>
              </a:rPr>
              <a:t>COST</a:t>
            </a:r>
          </a:p>
          <a:p>
            <a:pPr algn="ctr">
              <a:lnSpc>
                <a:spcPts val="4480"/>
              </a:lnSpc>
            </a:pPr>
            <a:r>
              <a:rPr lang="en-US" sz="3200">
                <a:solidFill>
                  <a:srgbClr val="FFFFFF"/>
                </a:solidFill>
                <a:latin typeface="Roboto Condensed Bold"/>
              </a:rPr>
              <a:t>ESTIMATING</a:t>
            </a:r>
          </a:p>
        </p:txBody>
      </p:sp>
      <p:sp>
        <p:nvSpPr>
          <p:cNvPr id="30" name="TextBox 25">
            <a:extLst>
              <a:ext uri="{FF2B5EF4-FFF2-40B4-BE49-F238E27FC236}">
                <a16:creationId xmlns:a16="http://schemas.microsoft.com/office/drawing/2014/main" id="{BC07B020-CF6E-EF46-4D0F-ECFC486818C1}"/>
              </a:ext>
            </a:extLst>
          </p:cNvPr>
          <p:cNvSpPr txBox="1"/>
          <p:nvPr/>
        </p:nvSpPr>
        <p:spPr>
          <a:xfrm>
            <a:off x="1292530" y="5833883"/>
            <a:ext cx="5413070" cy="2939907"/>
          </a:xfrm>
          <a:prstGeom prst="rect">
            <a:avLst/>
          </a:prstGeom>
        </p:spPr>
        <p:txBody>
          <a:bodyPr lIns="0" tIns="0" rIns="0" bIns="0" rtlCol="0" anchor="t">
            <a:spAutoFit/>
          </a:bodyPr>
          <a:lstStyle/>
          <a:p>
            <a:pPr>
              <a:lnSpc>
                <a:spcPts val="2880"/>
              </a:lnSpc>
            </a:pPr>
            <a:r>
              <a:rPr lang="en-US" sz="1800" dirty="0">
                <a:solidFill>
                  <a:srgbClr val="000000"/>
                </a:solidFill>
                <a:latin typeface="Roboto Condensed"/>
              </a:rPr>
              <a:t>Collaborate with suppliers to improve the quality of raw materials and components used in production to reduce the occurrence of defects that lead to warranty claims.</a:t>
            </a:r>
          </a:p>
          <a:p>
            <a:pPr>
              <a:lnSpc>
                <a:spcPts val="2880"/>
              </a:lnSpc>
            </a:pPr>
            <a:endParaRPr lang="en-US" dirty="0">
              <a:solidFill>
                <a:srgbClr val="000000"/>
              </a:solidFill>
              <a:latin typeface="Roboto Condensed"/>
            </a:endParaRPr>
          </a:p>
          <a:p>
            <a:pPr>
              <a:lnSpc>
                <a:spcPts val="2880"/>
              </a:lnSpc>
            </a:pPr>
            <a:r>
              <a:rPr lang="en-US" sz="1800" dirty="0">
                <a:solidFill>
                  <a:srgbClr val="000000"/>
                </a:solidFill>
                <a:latin typeface="Roboto Condensed"/>
              </a:rPr>
              <a:t>Implement a comprehensive warranty database to better track and analyze warranty claim trends over time and identify areas for improvement.</a:t>
            </a:r>
          </a:p>
          <a:p>
            <a:pPr>
              <a:lnSpc>
                <a:spcPts val="2880"/>
              </a:lnSpc>
            </a:pPr>
            <a:endParaRPr lang="en-US" sz="1800" dirty="0">
              <a:solidFill>
                <a:srgbClr val="000000"/>
              </a:solidFill>
              <a:latin typeface="Roboto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067800"/>
            <a:ext cx="4611469" cy="0"/>
          </a:xfrm>
          <a:prstGeom prst="line">
            <a:avLst/>
          </a:prstGeom>
          <a:ln w="190500" cap="flat">
            <a:solidFill>
              <a:srgbClr val="000000"/>
            </a:solidFill>
            <a:prstDash val="solid"/>
            <a:headEnd type="none" w="sm" len="sm"/>
            <a:tailEnd type="none" w="sm" len="sm"/>
          </a:ln>
        </p:spPr>
      </p:sp>
      <p:sp>
        <p:nvSpPr>
          <p:cNvPr id="3" name="AutoShape 3"/>
          <p:cNvSpPr/>
          <p:nvPr/>
        </p:nvSpPr>
        <p:spPr>
          <a:xfrm>
            <a:off x="5640169" y="9067800"/>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067800"/>
            <a:ext cx="4646761" cy="0"/>
          </a:xfrm>
          <a:prstGeom prst="line">
            <a:avLst/>
          </a:prstGeom>
          <a:ln w="190500" cap="flat">
            <a:solidFill>
              <a:srgbClr val="81CFC2"/>
            </a:solidFill>
            <a:prstDash val="solid"/>
            <a:headEnd type="none" w="sm" len="sm"/>
            <a:tailEnd type="none" w="sm" len="sm"/>
          </a:ln>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25771" y="1028700"/>
            <a:ext cx="7017172" cy="6978896"/>
          </a:xfrm>
          <a:prstGeom prst="rect">
            <a:avLst/>
          </a:prstGeom>
        </p:spPr>
      </p:pic>
      <p:grpSp>
        <p:nvGrpSpPr>
          <p:cNvPr id="6" name="Group 6"/>
          <p:cNvGrpSpPr/>
          <p:nvPr/>
        </p:nvGrpSpPr>
        <p:grpSpPr>
          <a:xfrm>
            <a:off x="9144000" y="2828617"/>
            <a:ext cx="483871" cy="480621"/>
            <a:chOff x="0" y="0"/>
            <a:chExt cx="127439" cy="126583"/>
          </a:xfrm>
        </p:grpSpPr>
        <p:sp>
          <p:nvSpPr>
            <p:cNvPr id="7" name="Freeform 7"/>
            <p:cNvSpPr/>
            <p:nvPr/>
          </p:nvSpPr>
          <p:spPr>
            <a:xfrm>
              <a:off x="57108" y="0"/>
              <a:ext cx="13223" cy="126583"/>
            </a:xfrm>
            <a:custGeom>
              <a:avLst/>
              <a:gdLst/>
              <a:ahLst/>
              <a:cxnLst/>
              <a:rect l="l" t="t" r="r" b="b"/>
              <a:pathLst>
                <a:path w="13223" h="126583">
                  <a:moveTo>
                    <a:pt x="6612" y="0"/>
                  </a:moveTo>
                  <a:lnTo>
                    <a:pt x="6612" y="0"/>
                  </a:lnTo>
                  <a:cubicBezTo>
                    <a:pt x="13223" y="41935"/>
                    <a:pt x="13223" y="84648"/>
                    <a:pt x="6612" y="126583"/>
                  </a:cubicBezTo>
                  <a:cubicBezTo>
                    <a:pt x="0" y="84648"/>
                    <a:pt x="0" y="41935"/>
                    <a:pt x="6612" y="0"/>
                  </a:cubicBezTo>
                  <a:close/>
                </a:path>
              </a:pathLst>
            </a:custGeom>
            <a:solidFill>
              <a:srgbClr val="000000">
                <a:alpha val="0"/>
              </a:srgbClr>
            </a:solidFill>
            <a:ln w="161925">
              <a:solidFill>
                <a:srgbClr val="7A547E"/>
              </a:solidFill>
            </a:ln>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940"/>
                </a:lnSpc>
              </a:pPr>
              <a:endParaRPr/>
            </a:p>
          </p:txBody>
        </p:sp>
      </p:grpSp>
      <p:sp>
        <p:nvSpPr>
          <p:cNvPr id="9" name="TextBox 9"/>
          <p:cNvSpPr txBox="1"/>
          <p:nvPr/>
        </p:nvSpPr>
        <p:spPr>
          <a:xfrm>
            <a:off x="15796445" y="8757920"/>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10" name="TextBox 10"/>
          <p:cNvSpPr txBox="1"/>
          <p:nvPr/>
        </p:nvSpPr>
        <p:spPr>
          <a:xfrm>
            <a:off x="16433798" y="8751253"/>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dirty="0">
                <a:solidFill>
                  <a:srgbClr val="000000"/>
                </a:solidFill>
                <a:latin typeface="Roboto Condensed Bold"/>
              </a:rPr>
              <a:t>14</a:t>
            </a:r>
            <a:endParaRPr lang="en-US" sz="3200" u="none" dirty="0">
              <a:solidFill>
                <a:srgbClr val="000000"/>
              </a:solidFill>
              <a:latin typeface="Roboto Condensed Bold"/>
            </a:endParaRPr>
          </a:p>
        </p:txBody>
      </p:sp>
      <p:sp>
        <p:nvSpPr>
          <p:cNvPr id="11" name="TextBox 11"/>
          <p:cNvSpPr txBox="1"/>
          <p:nvPr/>
        </p:nvSpPr>
        <p:spPr>
          <a:xfrm>
            <a:off x="9144000" y="1366520"/>
            <a:ext cx="5881818" cy="1236271"/>
          </a:xfrm>
          <a:prstGeom prst="rect">
            <a:avLst/>
          </a:prstGeom>
        </p:spPr>
        <p:txBody>
          <a:bodyPr lIns="0" tIns="0" rIns="0" bIns="0" rtlCol="0" anchor="t">
            <a:spAutoFit/>
          </a:bodyPr>
          <a:lstStyle/>
          <a:p>
            <a:pPr>
              <a:lnSpc>
                <a:spcPts val="10080"/>
              </a:lnSpc>
            </a:pPr>
            <a:r>
              <a:rPr lang="en-US" sz="7200">
                <a:solidFill>
                  <a:srgbClr val="EF7B54"/>
                </a:solidFill>
                <a:latin typeface="Roboto Condensed Bold"/>
              </a:rPr>
              <a:t>CONCLUSION</a:t>
            </a:r>
          </a:p>
        </p:txBody>
      </p:sp>
      <p:sp>
        <p:nvSpPr>
          <p:cNvPr id="12" name="TextBox 12"/>
          <p:cNvSpPr txBox="1"/>
          <p:nvPr/>
        </p:nvSpPr>
        <p:spPr>
          <a:xfrm>
            <a:off x="9209867" y="952500"/>
            <a:ext cx="2624646" cy="556821"/>
          </a:xfrm>
          <a:prstGeom prst="rect">
            <a:avLst/>
          </a:prstGeom>
        </p:spPr>
        <p:txBody>
          <a:bodyPr lIns="0" tIns="0" rIns="0" bIns="0" rtlCol="0" anchor="t">
            <a:spAutoFit/>
          </a:bodyPr>
          <a:lstStyle/>
          <a:p>
            <a:pPr>
              <a:lnSpc>
                <a:spcPts val="4480"/>
              </a:lnSpc>
            </a:pPr>
            <a:r>
              <a:rPr lang="en-US" sz="3200">
                <a:solidFill>
                  <a:srgbClr val="81CFC2"/>
                </a:solidFill>
                <a:latin typeface="Roboto Condensed"/>
              </a:rPr>
              <a:t>DEFINE</a:t>
            </a:r>
          </a:p>
        </p:txBody>
      </p:sp>
      <p:sp>
        <p:nvSpPr>
          <p:cNvPr id="13" name="TextBox 13"/>
          <p:cNvSpPr txBox="1"/>
          <p:nvPr/>
        </p:nvSpPr>
        <p:spPr>
          <a:xfrm>
            <a:off x="9801113" y="3349477"/>
            <a:ext cx="7425254" cy="1454822"/>
          </a:xfrm>
          <a:prstGeom prst="rect">
            <a:avLst/>
          </a:prstGeom>
        </p:spPr>
        <p:txBody>
          <a:bodyPr lIns="0" tIns="0" rIns="0" bIns="0" rtlCol="0" anchor="t">
            <a:spAutoFit/>
          </a:bodyPr>
          <a:lstStyle/>
          <a:p>
            <a:pPr>
              <a:lnSpc>
                <a:spcPts val="2880"/>
              </a:lnSpc>
            </a:pPr>
            <a:r>
              <a:rPr lang="en-US" sz="1800" dirty="0">
                <a:solidFill>
                  <a:srgbClr val="000000"/>
                </a:solidFill>
                <a:latin typeface="Roboto Condensed"/>
              </a:rPr>
              <a:t>we have identify the top failure modes for the spare parts and determine the root causes of these failures. Makers can then take steps to improve the design and manufacturing processes to reduce the occurrence of these failures and, in turn, reduce warranty claims.</a:t>
            </a:r>
          </a:p>
        </p:txBody>
      </p:sp>
      <p:sp>
        <p:nvSpPr>
          <p:cNvPr id="14" name="TextBox 14"/>
          <p:cNvSpPr txBox="1"/>
          <p:nvPr/>
        </p:nvSpPr>
        <p:spPr>
          <a:xfrm>
            <a:off x="9801113" y="2752417"/>
            <a:ext cx="3646760" cy="500380"/>
          </a:xfrm>
          <a:prstGeom prst="rect">
            <a:avLst/>
          </a:prstGeom>
        </p:spPr>
        <p:txBody>
          <a:bodyPr lIns="0" tIns="0" rIns="0" bIns="0" rtlCol="0" anchor="t">
            <a:spAutoFit/>
          </a:bodyPr>
          <a:lstStyle/>
          <a:p>
            <a:pPr>
              <a:lnSpc>
                <a:spcPts val="3920"/>
              </a:lnSpc>
            </a:pPr>
            <a:r>
              <a:rPr lang="en-US" sz="2800">
                <a:solidFill>
                  <a:srgbClr val="000000"/>
                </a:solidFill>
                <a:latin typeface="Roboto Condensed Bold"/>
              </a:rPr>
              <a:t>CONCLUSION </a:t>
            </a:r>
          </a:p>
        </p:txBody>
      </p:sp>
      <p:grpSp>
        <p:nvGrpSpPr>
          <p:cNvPr id="15" name="Group 15"/>
          <p:cNvGrpSpPr/>
          <p:nvPr/>
        </p:nvGrpSpPr>
        <p:grpSpPr>
          <a:xfrm>
            <a:off x="9144000" y="5420359"/>
            <a:ext cx="483871" cy="480621"/>
            <a:chOff x="0" y="0"/>
            <a:chExt cx="127439" cy="126583"/>
          </a:xfrm>
        </p:grpSpPr>
        <p:sp>
          <p:nvSpPr>
            <p:cNvPr id="16" name="Freeform 16"/>
            <p:cNvSpPr/>
            <p:nvPr/>
          </p:nvSpPr>
          <p:spPr>
            <a:xfrm>
              <a:off x="57108" y="0"/>
              <a:ext cx="13223" cy="126583"/>
            </a:xfrm>
            <a:custGeom>
              <a:avLst/>
              <a:gdLst/>
              <a:ahLst/>
              <a:cxnLst/>
              <a:rect l="l" t="t" r="r" b="b"/>
              <a:pathLst>
                <a:path w="13223" h="126583">
                  <a:moveTo>
                    <a:pt x="6612" y="0"/>
                  </a:moveTo>
                  <a:lnTo>
                    <a:pt x="6612" y="0"/>
                  </a:lnTo>
                  <a:cubicBezTo>
                    <a:pt x="13223" y="41935"/>
                    <a:pt x="13223" y="84648"/>
                    <a:pt x="6612" y="126583"/>
                  </a:cubicBezTo>
                  <a:cubicBezTo>
                    <a:pt x="0" y="84648"/>
                    <a:pt x="0" y="41935"/>
                    <a:pt x="6612" y="0"/>
                  </a:cubicBezTo>
                  <a:close/>
                </a:path>
              </a:pathLst>
            </a:custGeom>
            <a:solidFill>
              <a:srgbClr val="000000">
                <a:alpha val="0"/>
              </a:srgbClr>
            </a:solidFill>
            <a:ln w="161925">
              <a:solidFill>
                <a:srgbClr val="7A547E"/>
              </a:solidFill>
            </a:ln>
          </p:spPr>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2940"/>
                </a:lnSpc>
              </a:pPr>
              <a:endParaRPr/>
            </a:p>
          </p:txBody>
        </p:sp>
      </p:grpSp>
      <p:sp>
        <p:nvSpPr>
          <p:cNvPr id="18" name="TextBox 18"/>
          <p:cNvSpPr txBox="1"/>
          <p:nvPr/>
        </p:nvSpPr>
        <p:spPr>
          <a:xfrm>
            <a:off x="9801113" y="5900979"/>
            <a:ext cx="7425254" cy="1452321"/>
          </a:xfrm>
          <a:prstGeom prst="rect">
            <a:avLst/>
          </a:prstGeom>
        </p:spPr>
        <p:txBody>
          <a:bodyPr lIns="0" tIns="0" rIns="0" bIns="0" rtlCol="0" anchor="t">
            <a:spAutoFit/>
          </a:bodyPr>
          <a:lstStyle/>
          <a:p>
            <a:pPr>
              <a:lnSpc>
                <a:spcPts val="2880"/>
              </a:lnSpc>
            </a:pPr>
            <a:r>
              <a:rPr lang="en-US" sz="1800" dirty="0">
                <a:solidFill>
                  <a:srgbClr val="000000"/>
                </a:solidFill>
                <a:latin typeface="Roboto Condensed"/>
              </a:rPr>
              <a:t>we have determine the areas where quality improvements are needed. Manufacturer can then take steps to improve the design, manufacturing, and quality control processes to reduce the occurrence of these issues and improve customer satisfaction.</a:t>
            </a:r>
          </a:p>
        </p:txBody>
      </p:sp>
      <p:sp>
        <p:nvSpPr>
          <p:cNvPr id="19" name="TextBox 19"/>
          <p:cNvSpPr txBox="1"/>
          <p:nvPr/>
        </p:nvSpPr>
        <p:spPr>
          <a:xfrm>
            <a:off x="9801113" y="5344159"/>
            <a:ext cx="3646760" cy="500380"/>
          </a:xfrm>
          <a:prstGeom prst="rect">
            <a:avLst/>
          </a:prstGeom>
        </p:spPr>
        <p:txBody>
          <a:bodyPr lIns="0" tIns="0" rIns="0" bIns="0" rtlCol="0" anchor="t">
            <a:spAutoFit/>
          </a:bodyPr>
          <a:lstStyle/>
          <a:p>
            <a:pPr>
              <a:lnSpc>
                <a:spcPts val="3920"/>
              </a:lnSpc>
            </a:pPr>
            <a:r>
              <a:rPr lang="en-US" sz="2800">
                <a:solidFill>
                  <a:srgbClr val="000000"/>
                </a:solidFill>
                <a:latin typeface="Roboto Condensed Bold"/>
              </a:rPr>
              <a:t>CONCLUSION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067800"/>
            <a:ext cx="4611469" cy="0"/>
          </a:xfrm>
          <a:prstGeom prst="line">
            <a:avLst/>
          </a:prstGeom>
          <a:ln w="190500" cap="flat">
            <a:solidFill>
              <a:srgbClr val="000000"/>
            </a:solidFill>
            <a:prstDash val="solid"/>
            <a:headEnd type="none" w="sm" len="sm"/>
            <a:tailEnd type="none" w="sm" len="sm"/>
          </a:ln>
        </p:spPr>
      </p:sp>
      <p:sp>
        <p:nvSpPr>
          <p:cNvPr id="3" name="AutoShape 3"/>
          <p:cNvSpPr/>
          <p:nvPr/>
        </p:nvSpPr>
        <p:spPr>
          <a:xfrm>
            <a:off x="5640169" y="9067800"/>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067800"/>
            <a:ext cx="4646761" cy="0"/>
          </a:xfrm>
          <a:prstGeom prst="line">
            <a:avLst/>
          </a:prstGeom>
          <a:ln w="190500" cap="flat">
            <a:solidFill>
              <a:srgbClr val="81CFC2"/>
            </a:solidFill>
            <a:prstDash val="solid"/>
            <a:headEnd type="none" w="sm" len="sm"/>
            <a:tailEnd type="none" w="sm" len="sm"/>
          </a:ln>
        </p:spPr>
      </p:sp>
      <p:pic>
        <p:nvPicPr>
          <p:cNvPr id="20" name="Picture 20"/>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711230" y="4146722"/>
            <a:ext cx="1668469" cy="1251352"/>
          </a:xfrm>
          <a:prstGeom prst="rect">
            <a:avLst/>
          </a:prstGeom>
        </p:spPr>
      </p:pic>
      <p:sp>
        <p:nvSpPr>
          <p:cNvPr id="21" name="TextBox 21"/>
          <p:cNvSpPr txBox="1"/>
          <p:nvPr/>
        </p:nvSpPr>
        <p:spPr>
          <a:xfrm>
            <a:off x="15796445" y="8757920"/>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22" name="TextBox 22"/>
          <p:cNvSpPr txBox="1"/>
          <p:nvPr/>
        </p:nvSpPr>
        <p:spPr>
          <a:xfrm>
            <a:off x="16433798" y="8751253"/>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dirty="0">
                <a:solidFill>
                  <a:srgbClr val="000000"/>
                </a:solidFill>
                <a:latin typeface="Roboto Condensed Bold"/>
              </a:rPr>
              <a:t>15</a:t>
            </a:r>
            <a:endParaRPr lang="en-US" sz="3200" u="none" dirty="0">
              <a:solidFill>
                <a:srgbClr val="000000"/>
              </a:solidFill>
              <a:latin typeface="Roboto Condensed Bold"/>
            </a:endParaRPr>
          </a:p>
        </p:txBody>
      </p:sp>
      <p:sp>
        <p:nvSpPr>
          <p:cNvPr id="23" name="TextBox 23"/>
          <p:cNvSpPr txBox="1"/>
          <p:nvPr/>
        </p:nvSpPr>
        <p:spPr>
          <a:xfrm>
            <a:off x="1219200" y="1768282"/>
            <a:ext cx="5881818" cy="1144544"/>
          </a:xfrm>
          <a:prstGeom prst="rect">
            <a:avLst/>
          </a:prstGeom>
        </p:spPr>
        <p:txBody>
          <a:bodyPr lIns="0" tIns="0" rIns="0" bIns="0" rtlCol="0" anchor="t">
            <a:spAutoFit/>
          </a:bodyPr>
          <a:lstStyle/>
          <a:p>
            <a:pPr>
              <a:lnSpc>
                <a:spcPts val="10080"/>
              </a:lnSpc>
            </a:pPr>
            <a:r>
              <a:rPr lang="en-US" sz="5400" dirty="0">
                <a:solidFill>
                  <a:srgbClr val="EF7B54"/>
                </a:solidFill>
                <a:latin typeface="Roboto Condensed Bold"/>
              </a:rPr>
              <a:t>OUR TEAM</a:t>
            </a:r>
          </a:p>
        </p:txBody>
      </p:sp>
      <p:sp>
        <p:nvSpPr>
          <p:cNvPr id="24" name="TextBox 24"/>
          <p:cNvSpPr txBox="1"/>
          <p:nvPr/>
        </p:nvSpPr>
        <p:spPr>
          <a:xfrm>
            <a:off x="3179832" y="3433096"/>
            <a:ext cx="4811406" cy="3420808"/>
          </a:xfrm>
          <a:prstGeom prst="rect">
            <a:avLst/>
          </a:prstGeom>
        </p:spPr>
        <p:txBody>
          <a:bodyPr wrap="square" lIns="0" tIns="0" rIns="0" bIns="0" rtlCol="0" anchor="t">
            <a:spAutoFit/>
          </a:bodyPr>
          <a:lstStyle/>
          <a:p>
            <a:pPr>
              <a:lnSpc>
                <a:spcPts val="4480"/>
              </a:lnSpc>
            </a:pPr>
            <a:r>
              <a:rPr lang="en-US" sz="3200" dirty="0">
                <a:solidFill>
                  <a:srgbClr val="81CFC2"/>
                </a:solidFill>
                <a:latin typeface="Roboto Condensed"/>
              </a:rPr>
              <a:t>ANUSH BHARATHWAJ L</a:t>
            </a:r>
          </a:p>
          <a:p>
            <a:pPr>
              <a:lnSpc>
                <a:spcPts val="4480"/>
              </a:lnSpc>
            </a:pPr>
            <a:r>
              <a:rPr lang="en-US" sz="3200" dirty="0">
                <a:solidFill>
                  <a:srgbClr val="81CFC2"/>
                </a:solidFill>
                <a:latin typeface="Roboto Condensed"/>
              </a:rPr>
              <a:t>DHATCHANA H   </a:t>
            </a:r>
          </a:p>
          <a:p>
            <a:pPr>
              <a:lnSpc>
                <a:spcPts val="4480"/>
              </a:lnSpc>
            </a:pPr>
            <a:r>
              <a:rPr lang="en-US" sz="3200" dirty="0">
                <a:solidFill>
                  <a:srgbClr val="81CFC2"/>
                </a:solidFill>
                <a:latin typeface="Roboto Condensed"/>
              </a:rPr>
              <a:t>BALAMURUGAN B     </a:t>
            </a:r>
          </a:p>
          <a:p>
            <a:pPr>
              <a:lnSpc>
                <a:spcPts val="4480"/>
              </a:lnSpc>
            </a:pPr>
            <a:r>
              <a:rPr lang="en-US" sz="3200" dirty="0">
                <a:solidFill>
                  <a:srgbClr val="81CFC2"/>
                </a:solidFill>
                <a:latin typeface="Roboto Condensed"/>
              </a:rPr>
              <a:t>HIRTHICK RAJ  M             </a:t>
            </a:r>
          </a:p>
          <a:p>
            <a:pPr>
              <a:lnSpc>
                <a:spcPts val="4480"/>
              </a:lnSpc>
            </a:pPr>
            <a:r>
              <a:rPr lang="en-US" sz="3200" dirty="0">
                <a:solidFill>
                  <a:srgbClr val="81CFC2"/>
                </a:solidFill>
                <a:latin typeface="Roboto Condensed"/>
              </a:rPr>
              <a:t>DHINAKARAN D G S    </a:t>
            </a:r>
          </a:p>
          <a:p>
            <a:pPr>
              <a:lnSpc>
                <a:spcPts val="4480"/>
              </a:lnSpc>
            </a:pPr>
            <a:r>
              <a:rPr lang="en-US" sz="3200" dirty="0">
                <a:solidFill>
                  <a:srgbClr val="81CFC2"/>
                </a:solidFill>
                <a:latin typeface="Roboto Condensed"/>
              </a:rPr>
              <a:t>ABISHEK V</a:t>
            </a:r>
          </a:p>
        </p:txBody>
      </p:sp>
      <p:sp>
        <p:nvSpPr>
          <p:cNvPr id="26" name="TextBox 26"/>
          <p:cNvSpPr txBox="1"/>
          <p:nvPr/>
        </p:nvSpPr>
        <p:spPr>
          <a:xfrm>
            <a:off x="9110377" y="2502130"/>
            <a:ext cx="3035212" cy="1118870"/>
          </a:xfrm>
          <a:prstGeom prst="rect">
            <a:avLst/>
          </a:prstGeom>
        </p:spPr>
        <p:txBody>
          <a:bodyPr lIns="0" tIns="0" rIns="0" bIns="0" rtlCol="0" anchor="t">
            <a:spAutoFit/>
          </a:bodyPr>
          <a:lstStyle/>
          <a:p>
            <a:pPr algn="ctr">
              <a:lnSpc>
                <a:spcPts val="4480"/>
              </a:lnSpc>
            </a:pPr>
            <a:r>
              <a:rPr lang="en-US" sz="3200" dirty="0">
                <a:solidFill>
                  <a:srgbClr val="FFFFFF"/>
                </a:solidFill>
                <a:latin typeface="Roboto Condensed Bold"/>
              </a:rPr>
              <a:t>COST</a:t>
            </a:r>
          </a:p>
          <a:p>
            <a:pPr algn="ctr">
              <a:lnSpc>
                <a:spcPts val="4480"/>
              </a:lnSpc>
            </a:pPr>
            <a:r>
              <a:rPr lang="en-US" sz="3200" dirty="0">
                <a:solidFill>
                  <a:srgbClr val="FFFFFF"/>
                </a:solidFill>
                <a:latin typeface="Roboto Condensed Bold"/>
              </a:rPr>
              <a:t>CONTROL</a:t>
            </a:r>
          </a:p>
        </p:txBody>
      </p:sp>
      <p:sp>
        <p:nvSpPr>
          <p:cNvPr id="27" name="TextBox 27"/>
          <p:cNvSpPr txBox="1"/>
          <p:nvPr/>
        </p:nvSpPr>
        <p:spPr>
          <a:xfrm>
            <a:off x="17832337" y="1275839"/>
            <a:ext cx="3035212" cy="492443"/>
          </a:xfrm>
          <a:prstGeom prst="rect">
            <a:avLst/>
          </a:prstGeom>
        </p:spPr>
        <p:txBody>
          <a:bodyPr lIns="0" tIns="0" rIns="0" bIns="0" rtlCol="0" anchor="t">
            <a:spAutoFit/>
          </a:bodyPr>
          <a:lstStyle/>
          <a:p>
            <a:endParaRPr lang="en-IN" sz="3200" dirty="0"/>
          </a:p>
        </p:txBody>
      </p:sp>
      <p:sp>
        <p:nvSpPr>
          <p:cNvPr id="28" name="TextBox 28"/>
          <p:cNvSpPr txBox="1"/>
          <p:nvPr/>
        </p:nvSpPr>
        <p:spPr>
          <a:xfrm>
            <a:off x="9069321" y="6010086"/>
            <a:ext cx="3035212" cy="1118870"/>
          </a:xfrm>
          <a:prstGeom prst="rect">
            <a:avLst/>
          </a:prstGeom>
        </p:spPr>
        <p:txBody>
          <a:bodyPr lIns="0" tIns="0" rIns="0" bIns="0" rtlCol="0" anchor="t">
            <a:spAutoFit/>
          </a:bodyPr>
          <a:lstStyle/>
          <a:p>
            <a:pPr algn="ctr">
              <a:lnSpc>
                <a:spcPts val="4480"/>
              </a:lnSpc>
            </a:pPr>
            <a:r>
              <a:rPr lang="en-US" sz="3200">
                <a:solidFill>
                  <a:srgbClr val="FFFFFF"/>
                </a:solidFill>
                <a:latin typeface="Roboto Condensed Bold"/>
              </a:rPr>
              <a:t>COST</a:t>
            </a:r>
          </a:p>
          <a:p>
            <a:pPr algn="ctr">
              <a:lnSpc>
                <a:spcPts val="4480"/>
              </a:lnSpc>
            </a:pPr>
            <a:r>
              <a:rPr lang="en-US" sz="3200">
                <a:solidFill>
                  <a:srgbClr val="FFFFFF"/>
                </a:solidFill>
                <a:latin typeface="Roboto Condensed Bold"/>
              </a:rPr>
              <a:t>BUDGETING</a:t>
            </a:r>
          </a:p>
        </p:txBody>
      </p:sp>
      <p:sp>
        <p:nvSpPr>
          <p:cNvPr id="29" name="TextBox 29"/>
          <p:cNvSpPr txBox="1"/>
          <p:nvPr/>
        </p:nvSpPr>
        <p:spPr>
          <a:xfrm>
            <a:off x="13182616" y="6010086"/>
            <a:ext cx="3035212" cy="1118870"/>
          </a:xfrm>
          <a:prstGeom prst="rect">
            <a:avLst/>
          </a:prstGeom>
        </p:spPr>
        <p:txBody>
          <a:bodyPr lIns="0" tIns="0" rIns="0" bIns="0" rtlCol="0" anchor="t">
            <a:spAutoFit/>
          </a:bodyPr>
          <a:lstStyle/>
          <a:p>
            <a:pPr algn="ctr">
              <a:lnSpc>
                <a:spcPts val="4480"/>
              </a:lnSpc>
            </a:pPr>
            <a:r>
              <a:rPr lang="en-US" sz="3200">
                <a:solidFill>
                  <a:srgbClr val="FFFFFF"/>
                </a:solidFill>
                <a:latin typeface="Roboto Condensed Bold"/>
              </a:rPr>
              <a:t>COST</a:t>
            </a:r>
          </a:p>
          <a:p>
            <a:pPr algn="ctr">
              <a:lnSpc>
                <a:spcPts val="4480"/>
              </a:lnSpc>
            </a:pPr>
            <a:r>
              <a:rPr lang="en-US" sz="3200">
                <a:solidFill>
                  <a:srgbClr val="FFFFFF"/>
                </a:solidFill>
                <a:latin typeface="Roboto Condensed Bold"/>
              </a:rPr>
              <a:t>ESTIMATING</a:t>
            </a:r>
          </a:p>
        </p:txBody>
      </p:sp>
      <p:pic>
        <p:nvPicPr>
          <p:cNvPr id="35" name="Picture 4">
            <a:extLst>
              <a:ext uri="{FF2B5EF4-FFF2-40B4-BE49-F238E27FC236}">
                <a16:creationId xmlns:a16="http://schemas.microsoft.com/office/drawing/2014/main" id="{F3C05B99-16CC-3BCA-8F29-967F6D656B3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8943056" y="50592"/>
            <a:ext cx="8171780" cy="8192260"/>
          </a:xfrm>
          <a:prstGeom prst="rect">
            <a:avLst/>
          </a:prstGeom>
        </p:spPr>
      </p:pic>
    </p:spTree>
    <p:extLst>
      <p:ext uri="{BB962C8B-B14F-4D97-AF65-F5344CB8AC3E}">
        <p14:creationId xmlns:p14="http://schemas.microsoft.com/office/powerpoint/2010/main" val="11040901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8009230" y="8230"/>
            <a:ext cx="10287000" cy="10270541"/>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7A547E">
                <a:alpha val="9804"/>
              </a:srgbClr>
            </a:solidFill>
          </p:spPr>
        </p:sp>
      </p:grpSp>
      <p:grpSp>
        <p:nvGrpSpPr>
          <p:cNvPr id="4" name="Group 4"/>
          <p:cNvGrpSpPr/>
          <p:nvPr/>
        </p:nvGrpSpPr>
        <p:grpSpPr>
          <a:xfrm rot="-5400000">
            <a:off x="9901956" y="1900956"/>
            <a:ext cx="10287000" cy="6485088"/>
            <a:chOff x="0" y="0"/>
            <a:chExt cx="3130550" cy="1973548"/>
          </a:xfrm>
        </p:grpSpPr>
        <p:sp>
          <p:nvSpPr>
            <p:cNvPr id="5" name="Freeform 5"/>
            <p:cNvSpPr/>
            <p:nvPr/>
          </p:nvSpPr>
          <p:spPr>
            <a:xfrm>
              <a:off x="0" y="0"/>
              <a:ext cx="3130550" cy="1973548"/>
            </a:xfrm>
            <a:custGeom>
              <a:avLst/>
              <a:gdLst/>
              <a:ahLst/>
              <a:cxnLst/>
              <a:rect l="l" t="t" r="r" b="b"/>
              <a:pathLst>
                <a:path w="3130550" h="1973548">
                  <a:moveTo>
                    <a:pt x="0" y="1123950"/>
                  </a:moveTo>
                  <a:lnTo>
                    <a:pt x="0" y="1973548"/>
                  </a:lnTo>
                  <a:lnTo>
                    <a:pt x="3130550" y="1973548"/>
                  </a:lnTo>
                  <a:lnTo>
                    <a:pt x="3130550" y="0"/>
                  </a:lnTo>
                  <a:close/>
                </a:path>
              </a:pathLst>
            </a:custGeom>
            <a:solidFill>
              <a:srgbClr val="000000"/>
            </a:solidFill>
          </p:spPr>
        </p:sp>
      </p:grpSp>
      <p:grpSp>
        <p:nvGrpSpPr>
          <p:cNvPr id="6" name="Group 6"/>
          <p:cNvGrpSpPr/>
          <p:nvPr/>
        </p:nvGrpSpPr>
        <p:grpSpPr>
          <a:xfrm rot="-5400000">
            <a:off x="10297987" y="2296987"/>
            <a:ext cx="3521286" cy="12458739"/>
            <a:chOff x="0" y="0"/>
            <a:chExt cx="3786082" cy="13395622"/>
          </a:xfrm>
        </p:grpSpPr>
        <p:sp>
          <p:nvSpPr>
            <p:cNvPr id="7" name="Freeform 7"/>
            <p:cNvSpPr/>
            <p:nvPr/>
          </p:nvSpPr>
          <p:spPr>
            <a:xfrm>
              <a:off x="0" y="0"/>
              <a:ext cx="3786082" cy="13395623"/>
            </a:xfrm>
            <a:custGeom>
              <a:avLst/>
              <a:gdLst/>
              <a:ahLst/>
              <a:cxnLst/>
              <a:rect l="l" t="t" r="r" b="b"/>
              <a:pathLst>
                <a:path w="3786082" h="13395623">
                  <a:moveTo>
                    <a:pt x="3786082" y="13395623"/>
                  </a:moveTo>
                  <a:lnTo>
                    <a:pt x="0" y="13395623"/>
                  </a:lnTo>
                  <a:lnTo>
                    <a:pt x="0" y="0"/>
                  </a:lnTo>
                  <a:lnTo>
                    <a:pt x="3786082" y="13395623"/>
                  </a:lnTo>
                  <a:close/>
                </a:path>
              </a:pathLst>
            </a:custGeom>
            <a:solidFill>
              <a:srgbClr val="81CFC2"/>
            </a:solidFill>
          </p:spPr>
        </p:sp>
      </p:grpSp>
      <p:sp>
        <p:nvSpPr>
          <p:cNvPr id="8" name="TextBox 8"/>
          <p:cNvSpPr txBox="1"/>
          <p:nvPr/>
        </p:nvSpPr>
        <p:spPr>
          <a:xfrm>
            <a:off x="1856451" y="4222432"/>
            <a:ext cx="7938441" cy="1651635"/>
          </a:xfrm>
          <a:prstGeom prst="rect">
            <a:avLst/>
          </a:prstGeom>
        </p:spPr>
        <p:txBody>
          <a:bodyPr lIns="0" tIns="0" rIns="0" bIns="0" rtlCol="0" anchor="t">
            <a:spAutoFit/>
          </a:bodyPr>
          <a:lstStyle/>
          <a:p>
            <a:pPr>
              <a:lnSpc>
                <a:spcPts val="13439"/>
              </a:lnSpc>
            </a:pPr>
            <a:r>
              <a:rPr lang="en-US" sz="9600">
                <a:solidFill>
                  <a:srgbClr val="000000"/>
                </a:solidFill>
                <a:latin typeface="Roboto Condensed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88462" y="3683738"/>
            <a:ext cx="1190518" cy="1256534"/>
            <a:chOff x="0" y="0"/>
            <a:chExt cx="313552" cy="330939"/>
          </a:xfrm>
        </p:grpSpPr>
        <p:sp>
          <p:nvSpPr>
            <p:cNvPr id="3" name="Freeform 3"/>
            <p:cNvSpPr/>
            <p:nvPr/>
          </p:nvSpPr>
          <p:spPr>
            <a:xfrm>
              <a:off x="109827" y="0"/>
              <a:ext cx="93898" cy="330939"/>
            </a:xfrm>
            <a:custGeom>
              <a:avLst/>
              <a:gdLst/>
              <a:ahLst/>
              <a:cxnLst/>
              <a:rect l="l" t="t" r="r" b="b"/>
              <a:pathLst>
                <a:path w="93898" h="330939">
                  <a:moveTo>
                    <a:pt x="46949" y="0"/>
                  </a:moveTo>
                  <a:cubicBezTo>
                    <a:pt x="93898" y="105318"/>
                    <a:pt x="93898" y="225621"/>
                    <a:pt x="46949" y="330939"/>
                  </a:cubicBezTo>
                  <a:cubicBezTo>
                    <a:pt x="0" y="225621"/>
                    <a:pt x="0" y="105318"/>
                    <a:pt x="46949" y="0"/>
                  </a:cubicBezTo>
                  <a:close/>
                </a:path>
              </a:pathLst>
            </a:custGeom>
            <a:solidFill>
              <a:srgbClr val="000000">
                <a:alpha val="0"/>
              </a:srgbClr>
            </a:solidFill>
            <a:ln w="47625">
              <a:solidFill>
                <a:srgbClr val="81CFC2"/>
              </a:solidFill>
            </a:ln>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940"/>
                </a:lnSpc>
              </a:pPr>
              <a:endParaRPr/>
            </a:p>
          </p:txBody>
        </p:sp>
      </p:grpSp>
      <p:grpSp>
        <p:nvGrpSpPr>
          <p:cNvPr id="5" name="Group 5"/>
          <p:cNvGrpSpPr/>
          <p:nvPr/>
        </p:nvGrpSpPr>
        <p:grpSpPr>
          <a:xfrm>
            <a:off x="1088462" y="6235386"/>
            <a:ext cx="1190518" cy="1256534"/>
            <a:chOff x="0" y="0"/>
            <a:chExt cx="313552" cy="330939"/>
          </a:xfrm>
        </p:grpSpPr>
        <p:sp>
          <p:nvSpPr>
            <p:cNvPr id="6" name="Freeform 6"/>
            <p:cNvSpPr/>
            <p:nvPr/>
          </p:nvSpPr>
          <p:spPr>
            <a:xfrm>
              <a:off x="109827" y="0"/>
              <a:ext cx="93898" cy="330939"/>
            </a:xfrm>
            <a:custGeom>
              <a:avLst/>
              <a:gdLst/>
              <a:ahLst/>
              <a:cxnLst/>
              <a:rect l="l" t="t" r="r" b="b"/>
              <a:pathLst>
                <a:path w="93898" h="330939">
                  <a:moveTo>
                    <a:pt x="46949" y="0"/>
                  </a:moveTo>
                  <a:cubicBezTo>
                    <a:pt x="93898" y="105318"/>
                    <a:pt x="93898" y="225621"/>
                    <a:pt x="46949" y="330939"/>
                  </a:cubicBezTo>
                  <a:cubicBezTo>
                    <a:pt x="0" y="225621"/>
                    <a:pt x="0" y="105318"/>
                    <a:pt x="46949" y="0"/>
                  </a:cubicBezTo>
                  <a:close/>
                </a:path>
              </a:pathLst>
            </a:custGeom>
            <a:solidFill>
              <a:srgbClr val="000000">
                <a:alpha val="0"/>
              </a:srgbClr>
            </a:solidFill>
            <a:ln w="47625">
              <a:solidFill>
                <a:srgbClr val="81CFC2"/>
              </a:solidFill>
            </a:ln>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940"/>
                </a:lnSpc>
              </a:pPr>
              <a:endParaRPr/>
            </a:p>
          </p:txBody>
        </p:sp>
      </p:grpSp>
      <p:grpSp>
        <p:nvGrpSpPr>
          <p:cNvPr id="8" name="Group 8"/>
          <p:cNvGrpSpPr/>
          <p:nvPr/>
        </p:nvGrpSpPr>
        <p:grpSpPr>
          <a:xfrm>
            <a:off x="6627096" y="3683738"/>
            <a:ext cx="1190518" cy="1256534"/>
            <a:chOff x="0" y="0"/>
            <a:chExt cx="313552" cy="330939"/>
          </a:xfrm>
        </p:grpSpPr>
        <p:sp>
          <p:nvSpPr>
            <p:cNvPr id="9" name="Freeform 9"/>
            <p:cNvSpPr/>
            <p:nvPr/>
          </p:nvSpPr>
          <p:spPr>
            <a:xfrm>
              <a:off x="109827" y="0"/>
              <a:ext cx="93898" cy="330939"/>
            </a:xfrm>
            <a:custGeom>
              <a:avLst/>
              <a:gdLst/>
              <a:ahLst/>
              <a:cxnLst/>
              <a:rect l="l" t="t" r="r" b="b"/>
              <a:pathLst>
                <a:path w="93898" h="330939">
                  <a:moveTo>
                    <a:pt x="46949" y="0"/>
                  </a:moveTo>
                  <a:cubicBezTo>
                    <a:pt x="93898" y="105318"/>
                    <a:pt x="93898" y="225621"/>
                    <a:pt x="46949" y="330939"/>
                  </a:cubicBezTo>
                  <a:cubicBezTo>
                    <a:pt x="0" y="225621"/>
                    <a:pt x="0" y="105318"/>
                    <a:pt x="46949" y="0"/>
                  </a:cubicBezTo>
                  <a:close/>
                </a:path>
              </a:pathLst>
            </a:custGeom>
            <a:solidFill>
              <a:srgbClr val="000000">
                <a:alpha val="0"/>
              </a:srgbClr>
            </a:solidFill>
            <a:ln w="47625">
              <a:solidFill>
                <a:srgbClr val="81CFC2"/>
              </a:solidFill>
            </a:ln>
          </p:spPr>
        </p:sp>
        <p:sp>
          <p:nvSpPr>
            <p:cNvPr id="10" name="TextBox 10"/>
            <p:cNvSpPr txBox="1"/>
            <p:nvPr/>
          </p:nvSpPr>
          <p:spPr>
            <a:xfrm>
              <a:off x="76200" y="28575"/>
              <a:ext cx="660400" cy="708025"/>
            </a:xfrm>
            <a:prstGeom prst="rect">
              <a:avLst/>
            </a:prstGeom>
          </p:spPr>
          <p:txBody>
            <a:bodyPr lIns="50800" tIns="50800" rIns="50800" bIns="50800" rtlCol="0" anchor="ctr"/>
            <a:lstStyle/>
            <a:p>
              <a:pPr marL="0" lvl="0" indent="0" algn="ctr">
                <a:lnSpc>
                  <a:spcPts val="2940"/>
                </a:lnSpc>
                <a:spcBef>
                  <a:spcPct val="0"/>
                </a:spcBef>
              </a:pPr>
              <a:endParaRPr/>
            </a:p>
          </p:txBody>
        </p:sp>
      </p:grpSp>
      <p:grpSp>
        <p:nvGrpSpPr>
          <p:cNvPr id="11" name="Group 11"/>
          <p:cNvGrpSpPr/>
          <p:nvPr/>
        </p:nvGrpSpPr>
        <p:grpSpPr>
          <a:xfrm>
            <a:off x="6627096" y="6235386"/>
            <a:ext cx="1190518" cy="1256534"/>
            <a:chOff x="0" y="0"/>
            <a:chExt cx="313552" cy="330939"/>
          </a:xfrm>
        </p:grpSpPr>
        <p:sp>
          <p:nvSpPr>
            <p:cNvPr id="12" name="Freeform 12"/>
            <p:cNvSpPr/>
            <p:nvPr/>
          </p:nvSpPr>
          <p:spPr>
            <a:xfrm>
              <a:off x="109827" y="0"/>
              <a:ext cx="93898" cy="330939"/>
            </a:xfrm>
            <a:custGeom>
              <a:avLst/>
              <a:gdLst/>
              <a:ahLst/>
              <a:cxnLst/>
              <a:rect l="l" t="t" r="r" b="b"/>
              <a:pathLst>
                <a:path w="93898" h="330939">
                  <a:moveTo>
                    <a:pt x="46949" y="0"/>
                  </a:moveTo>
                  <a:cubicBezTo>
                    <a:pt x="93898" y="105318"/>
                    <a:pt x="93898" y="225621"/>
                    <a:pt x="46949" y="330939"/>
                  </a:cubicBezTo>
                  <a:cubicBezTo>
                    <a:pt x="0" y="225621"/>
                    <a:pt x="0" y="105318"/>
                    <a:pt x="46949" y="0"/>
                  </a:cubicBezTo>
                  <a:close/>
                </a:path>
              </a:pathLst>
            </a:custGeom>
            <a:solidFill>
              <a:srgbClr val="000000">
                <a:alpha val="0"/>
              </a:srgbClr>
            </a:solidFill>
            <a:ln w="47625">
              <a:solidFill>
                <a:srgbClr val="81CFC2"/>
              </a:solidFill>
            </a:ln>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940"/>
                </a:lnSpc>
              </a:pPr>
              <a:endParaRPr/>
            </a:p>
          </p:txBody>
        </p:sp>
      </p:grpSp>
      <p:grpSp>
        <p:nvGrpSpPr>
          <p:cNvPr id="14" name="Group 14"/>
          <p:cNvGrpSpPr/>
          <p:nvPr/>
        </p:nvGrpSpPr>
        <p:grpSpPr>
          <a:xfrm>
            <a:off x="12165729" y="3683738"/>
            <a:ext cx="1190518" cy="1256534"/>
            <a:chOff x="0" y="0"/>
            <a:chExt cx="313552" cy="330939"/>
          </a:xfrm>
        </p:grpSpPr>
        <p:sp>
          <p:nvSpPr>
            <p:cNvPr id="15" name="Freeform 15"/>
            <p:cNvSpPr/>
            <p:nvPr/>
          </p:nvSpPr>
          <p:spPr>
            <a:xfrm>
              <a:off x="109827" y="0"/>
              <a:ext cx="93898" cy="330939"/>
            </a:xfrm>
            <a:custGeom>
              <a:avLst/>
              <a:gdLst/>
              <a:ahLst/>
              <a:cxnLst/>
              <a:rect l="l" t="t" r="r" b="b"/>
              <a:pathLst>
                <a:path w="93898" h="330939">
                  <a:moveTo>
                    <a:pt x="46949" y="0"/>
                  </a:moveTo>
                  <a:cubicBezTo>
                    <a:pt x="93898" y="105318"/>
                    <a:pt x="93898" y="225621"/>
                    <a:pt x="46949" y="330939"/>
                  </a:cubicBezTo>
                  <a:cubicBezTo>
                    <a:pt x="0" y="225621"/>
                    <a:pt x="0" y="105318"/>
                    <a:pt x="46949" y="0"/>
                  </a:cubicBezTo>
                  <a:close/>
                </a:path>
              </a:pathLst>
            </a:custGeom>
            <a:solidFill>
              <a:srgbClr val="000000">
                <a:alpha val="0"/>
              </a:srgbClr>
            </a:solidFill>
            <a:ln w="47625">
              <a:solidFill>
                <a:srgbClr val="81CFC2"/>
              </a:solidFill>
            </a:ln>
          </p:spPr>
        </p:sp>
        <p:sp>
          <p:nvSpPr>
            <p:cNvPr id="16" name="TextBox 16"/>
            <p:cNvSpPr txBox="1"/>
            <p:nvPr/>
          </p:nvSpPr>
          <p:spPr>
            <a:xfrm>
              <a:off x="76200" y="28575"/>
              <a:ext cx="660400" cy="708025"/>
            </a:xfrm>
            <a:prstGeom prst="rect">
              <a:avLst/>
            </a:prstGeom>
          </p:spPr>
          <p:txBody>
            <a:bodyPr lIns="50800" tIns="50800" rIns="50800" bIns="50800" rtlCol="0" anchor="ctr"/>
            <a:lstStyle/>
            <a:p>
              <a:pPr marL="0" lvl="0" indent="0" algn="ctr">
                <a:lnSpc>
                  <a:spcPts val="2940"/>
                </a:lnSpc>
                <a:spcBef>
                  <a:spcPct val="0"/>
                </a:spcBef>
              </a:pPr>
              <a:endParaRPr/>
            </a:p>
          </p:txBody>
        </p:sp>
      </p:grpSp>
      <p:grpSp>
        <p:nvGrpSpPr>
          <p:cNvPr id="17" name="Group 17"/>
          <p:cNvGrpSpPr/>
          <p:nvPr/>
        </p:nvGrpSpPr>
        <p:grpSpPr>
          <a:xfrm>
            <a:off x="12165729" y="6235386"/>
            <a:ext cx="1190518" cy="1256534"/>
            <a:chOff x="0" y="0"/>
            <a:chExt cx="313552" cy="330939"/>
          </a:xfrm>
        </p:grpSpPr>
        <p:sp>
          <p:nvSpPr>
            <p:cNvPr id="18" name="Freeform 18"/>
            <p:cNvSpPr/>
            <p:nvPr/>
          </p:nvSpPr>
          <p:spPr>
            <a:xfrm>
              <a:off x="109827" y="0"/>
              <a:ext cx="93898" cy="330939"/>
            </a:xfrm>
            <a:custGeom>
              <a:avLst/>
              <a:gdLst/>
              <a:ahLst/>
              <a:cxnLst/>
              <a:rect l="l" t="t" r="r" b="b"/>
              <a:pathLst>
                <a:path w="93898" h="330939">
                  <a:moveTo>
                    <a:pt x="46949" y="0"/>
                  </a:moveTo>
                  <a:cubicBezTo>
                    <a:pt x="93898" y="105318"/>
                    <a:pt x="93898" y="225621"/>
                    <a:pt x="46949" y="330939"/>
                  </a:cubicBezTo>
                  <a:cubicBezTo>
                    <a:pt x="0" y="225621"/>
                    <a:pt x="0" y="105318"/>
                    <a:pt x="46949" y="0"/>
                  </a:cubicBezTo>
                  <a:close/>
                </a:path>
              </a:pathLst>
            </a:custGeom>
            <a:solidFill>
              <a:srgbClr val="FFFFFF"/>
            </a:solidFill>
            <a:ln w="47625">
              <a:solidFill>
                <a:srgbClr val="81CFC2"/>
              </a:solidFill>
            </a:ln>
          </p:spPr>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2940"/>
                </a:lnSpc>
              </a:pPr>
              <a:endParaRPr/>
            </a:p>
          </p:txBody>
        </p:sp>
      </p:grpSp>
      <p:sp>
        <p:nvSpPr>
          <p:cNvPr id="20" name="AutoShape 20"/>
          <p:cNvSpPr/>
          <p:nvPr/>
        </p:nvSpPr>
        <p:spPr>
          <a:xfrm>
            <a:off x="1028700" y="9067800"/>
            <a:ext cx="4611469" cy="0"/>
          </a:xfrm>
          <a:prstGeom prst="line">
            <a:avLst/>
          </a:prstGeom>
          <a:ln w="190500" cap="flat">
            <a:solidFill>
              <a:srgbClr val="000000"/>
            </a:solidFill>
            <a:prstDash val="solid"/>
            <a:headEnd type="none" w="sm" len="sm"/>
            <a:tailEnd type="none" w="sm" len="sm"/>
          </a:ln>
        </p:spPr>
      </p:sp>
      <p:sp>
        <p:nvSpPr>
          <p:cNvPr id="21" name="AutoShape 21"/>
          <p:cNvSpPr/>
          <p:nvPr/>
        </p:nvSpPr>
        <p:spPr>
          <a:xfrm>
            <a:off x="5640169" y="9067800"/>
            <a:ext cx="4811406" cy="0"/>
          </a:xfrm>
          <a:prstGeom prst="line">
            <a:avLst/>
          </a:prstGeom>
          <a:ln w="190500" cap="flat">
            <a:solidFill>
              <a:srgbClr val="EF7B54"/>
            </a:solidFill>
            <a:prstDash val="solid"/>
            <a:headEnd type="none" w="sm" len="sm"/>
            <a:tailEnd type="none" w="sm" len="sm"/>
          </a:ln>
        </p:spPr>
      </p:sp>
      <p:sp>
        <p:nvSpPr>
          <p:cNvPr id="22" name="AutoShape 22"/>
          <p:cNvSpPr/>
          <p:nvPr/>
        </p:nvSpPr>
        <p:spPr>
          <a:xfrm>
            <a:off x="10451575" y="9067800"/>
            <a:ext cx="4646761" cy="0"/>
          </a:xfrm>
          <a:prstGeom prst="line">
            <a:avLst/>
          </a:prstGeom>
          <a:ln w="190500" cap="flat">
            <a:solidFill>
              <a:srgbClr val="81CFC2"/>
            </a:solidFill>
            <a:prstDash val="solid"/>
            <a:headEnd type="none" w="sm" len="sm"/>
            <a:tailEnd type="none" w="sm" len="sm"/>
          </a:ln>
        </p:spPr>
      </p:sp>
      <p:grpSp>
        <p:nvGrpSpPr>
          <p:cNvPr id="23" name="Group 23"/>
          <p:cNvGrpSpPr/>
          <p:nvPr/>
        </p:nvGrpSpPr>
        <p:grpSpPr>
          <a:xfrm>
            <a:off x="1028700" y="964482"/>
            <a:ext cx="16230600" cy="1639941"/>
            <a:chOff x="0" y="0"/>
            <a:chExt cx="4274726" cy="431919"/>
          </a:xfrm>
        </p:grpSpPr>
        <p:sp>
          <p:nvSpPr>
            <p:cNvPr id="24" name="Freeform 24"/>
            <p:cNvSpPr/>
            <p:nvPr/>
          </p:nvSpPr>
          <p:spPr>
            <a:xfrm>
              <a:off x="0" y="0"/>
              <a:ext cx="4274726" cy="431919"/>
            </a:xfrm>
            <a:custGeom>
              <a:avLst/>
              <a:gdLst/>
              <a:ahLst/>
              <a:cxnLst/>
              <a:rect l="l" t="t" r="r" b="b"/>
              <a:pathLst>
                <a:path w="4274726" h="431919">
                  <a:moveTo>
                    <a:pt x="0" y="0"/>
                  </a:moveTo>
                  <a:lnTo>
                    <a:pt x="4274726" y="0"/>
                  </a:lnTo>
                  <a:lnTo>
                    <a:pt x="4274726" y="431919"/>
                  </a:lnTo>
                  <a:lnTo>
                    <a:pt x="0" y="431919"/>
                  </a:lnTo>
                  <a:close/>
                </a:path>
              </a:pathLst>
            </a:custGeom>
            <a:solidFill>
              <a:srgbClr val="000000"/>
            </a:solidFill>
          </p:spPr>
        </p:sp>
        <p:sp>
          <p:nvSpPr>
            <p:cNvPr id="25" name="TextBox 25"/>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sp>
        <p:nvSpPr>
          <p:cNvPr id="26" name="TextBox 26"/>
          <p:cNvSpPr txBox="1"/>
          <p:nvPr/>
        </p:nvSpPr>
        <p:spPr>
          <a:xfrm>
            <a:off x="4380712" y="1142468"/>
            <a:ext cx="9544071" cy="1236345"/>
          </a:xfrm>
          <a:prstGeom prst="rect">
            <a:avLst/>
          </a:prstGeom>
        </p:spPr>
        <p:txBody>
          <a:bodyPr lIns="0" tIns="0" rIns="0" bIns="0" rtlCol="0" anchor="t">
            <a:spAutoFit/>
          </a:bodyPr>
          <a:lstStyle/>
          <a:p>
            <a:pPr algn="ctr">
              <a:lnSpc>
                <a:spcPts val="10080"/>
              </a:lnSpc>
            </a:pPr>
            <a:r>
              <a:rPr lang="en-US" sz="7200">
                <a:solidFill>
                  <a:srgbClr val="FFFFFF"/>
                </a:solidFill>
                <a:latin typeface="Roboto Condensed Bold"/>
              </a:rPr>
              <a:t>TABLE OF CONTENTS</a:t>
            </a:r>
          </a:p>
        </p:txBody>
      </p:sp>
      <p:sp>
        <p:nvSpPr>
          <p:cNvPr id="27" name="TextBox 27"/>
          <p:cNvSpPr txBox="1"/>
          <p:nvPr/>
        </p:nvSpPr>
        <p:spPr>
          <a:xfrm>
            <a:off x="2639154" y="3898913"/>
            <a:ext cx="3483116" cy="535403"/>
          </a:xfrm>
          <a:prstGeom prst="rect">
            <a:avLst/>
          </a:prstGeom>
        </p:spPr>
        <p:txBody>
          <a:bodyPr lIns="0" tIns="0" rIns="0" bIns="0" rtlCol="0" anchor="t">
            <a:spAutoFit/>
          </a:bodyPr>
          <a:lstStyle/>
          <a:p>
            <a:pPr>
              <a:lnSpc>
                <a:spcPts val="4480"/>
              </a:lnSpc>
            </a:pPr>
            <a:r>
              <a:rPr lang="en-US" sz="3200" dirty="0">
                <a:solidFill>
                  <a:srgbClr val="EF7B54"/>
                </a:solidFill>
                <a:latin typeface="Roboto Condensed Bold"/>
              </a:rPr>
              <a:t>INTRODUCTION</a:t>
            </a:r>
          </a:p>
        </p:txBody>
      </p:sp>
      <p:sp>
        <p:nvSpPr>
          <p:cNvPr id="29" name="TextBox 29"/>
          <p:cNvSpPr txBox="1"/>
          <p:nvPr/>
        </p:nvSpPr>
        <p:spPr>
          <a:xfrm>
            <a:off x="1204275" y="3908145"/>
            <a:ext cx="932061" cy="721995"/>
          </a:xfrm>
          <a:prstGeom prst="rect">
            <a:avLst/>
          </a:prstGeom>
        </p:spPr>
        <p:txBody>
          <a:bodyPr lIns="0" tIns="0" rIns="0" bIns="0" rtlCol="0" anchor="t">
            <a:spAutoFit/>
          </a:bodyPr>
          <a:lstStyle/>
          <a:p>
            <a:pPr algn="ctr">
              <a:lnSpc>
                <a:spcPts val="5880"/>
              </a:lnSpc>
            </a:pPr>
            <a:r>
              <a:rPr lang="en-US" sz="4200">
                <a:solidFill>
                  <a:srgbClr val="000000"/>
                </a:solidFill>
                <a:latin typeface="Roboto Condensed Bold"/>
              </a:rPr>
              <a:t>01</a:t>
            </a:r>
          </a:p>
        </p:txBody>
      </p:sp>
      <p:sp>
        <p:nvSpPr>
          <p:cNvPr id="30" name="TextBox 30"/>
          <p:cNvSpPr txBox="1"/>
          <p:nvPr/>
        </p:nvSpPr>
        <p:spPr>
          <a:xfrm>
            <a:off x="2639154" y="6450562"/>
            <a:ext cx="3483116" cy="535403"/>
          </a:xfrm>
          <a:prstGeom prst="rect">
            <a:avLst/>
          </a:prstGeom>
        </p:spPr>
        <p:txBody>
          <a:bodyPr lIns="0" tIns="0" rIns="0" bIns="0" rtlCol="0" anchor="t">
            <a:spAutoFit/>
          </a:bodyPr>
          <a:lstStyle/>
          <a:p>
            <a:pPr>
              <a:lnSpc>
                <a:spcPts val="4480"/>
              </a:lnSpc>
            </a:pPr>
            <a:r>
              <a:rPr lang="en-US" sz="3200" dirty="0">
                <a:solidFill>
                  <a:srgbClr val="EF7B54"/>
                </a:solidFill>
                <a:latin typeface="Roboto Condensed Bold"/>
              </a:rPr>
              <a:t>PROJECT STRATEGY</a:t>
            </a:r>
          </a:p>
        </p:txBody>
      </p:sp>
      <p:sp>
        <p:nvSpPr>
          <p:cNvPr id="32" name="TextBox 32"/>
          <p:cNvSpPr txBox="1"/>
          <p:nvPr/>
        </p:nvSpPr>
        <p:spPr>
          <a:xfrm>
            <a:off x="1204275" y="6459793"/>
            <a:ext cx="932061" cy="721995"/>
          </a:xfrm>
          <a:prstGeom prst="rect">
            <a:avLst/>
          </a:prstGeom>
        </p:spPr>
        <p:txBody>
          <a:bodyPr lIns="0" tIns="0" rIns="0" bIns="0" rtlCol="0" anchor="t">
            <a:spAutoFit/>
          </a:bodyPr>
          <a:lstStyle/>
          <a:p>
            <a:pPr algn="ctr">
              <a:lnSpc>
                <a:spcPts val="5880"/>
              </a:lnSpc>
            </a:pPr>
            <a:r>
              <a:rPr lang="en-US" sz="4200">
                <a:solidFill>
                  <a:srgbClr val="000000"/>
                </a:solidFill>
                <a:latin typeface="Roboto Condensed Bold"/>
              </a:rPr>
              <a:t>04</a:t>
            </a:r>
          </a:p>
        </p:txBody>
      </p:sp>
      <p:sp>
        <p:nvSpPr>
          <p:cNvPr id="33" name="TextBox 33"/>
          <p:cNvSpPr txBox="1"/>
          <p:nvPr/>
        </p:nvSpPr>
        <p:spPr>
          <a:xfrm>
            <a:off x="8177788" y="3898913"/>
            <a:ext cx="3483116" cy="1112484"/>
          </a:xfrm>
          <a:prstGeom prst="rect">
            <a:avLst/>
          </a:prstGeom>
        </p:spPr>
        <p:txBody>
          <a:bodyPr lIns="0" tIns="0" rIns="0" bIns="0" rtlCol="0" anchor="t">
            <a:spAutoFit/>
          </a:bodyPr>
          <a:lstStyle/>
          <a:p>
            <a:pPr>
              <a:lnSpc>
                <a:spcPts val="4480"/>
              </a:lnSpc>
            </a:pPr>
            <a:r>
              <a:rPr lang="en-US" sz="3200" dirty="0">
                <a:solidFill>
                  <a:srgbClr val="EF7B54"/>
                </a:solidFill>
                <a:latin typeface="Roboto Condensed Bold"/>
              </a:rPr>
              <a:t>BUSINESS BACKGROUND</a:t>
            </a:r>
          </a:p>
        </p:txBody>
      </p:sp>
      <p:sp>
        <p:nvSpPr>
          <p:cNvPr id="35" name="TextBox 35"/>
          <p:cNvSpPr txBox="1"/>
          <p:nvPr/>
        </p:nvSpPr>
        <p:spPr>
          <a:xfrm>
            <a:off x="6742909" y="3908145"/>
            <a:ext cx="932061" cy="721995"/>
          </a:xfrm>
          <a:prstGeom prst="rect">
            <a:avLst/>
          </a:prstGeom>
        </p:spPr>
        <p:txBody>
          <a:bodyPr lIns="0" tIns="0" rIns="0" bIns="0" rtlCol="0" anchor="t">
            <a:spAutoFit/>
          </a:bodyPr>
          <a:lstStyle/>
          <a:p>
            <a:pPr algn="ctr">
              <a:lnSpc>
                <a:spcPts val="5880"/>
              </a:lnSpc>
            </a:pPr>
            <a:r>
              <a:rPr lang="en-US" sz="4200">
                <a:solidFill>
                  <a:srgbClr val="000000"/>
                </a:solidFill>
                <a:latin typeface="Roboto Condensed Bold"/>
              </a:rPr>
              <a:t>02</a:t>
            </a:r>
          </a:p>
        </p:txBody>
      </p:sp>
      <p:sp>
        <p:nvSpPr>
          <p:cNvPr id="36" name="TextBox 36"/>
          <p:cNvSpPr txBox="1"/>
          <p:nvPr/>
        </p:nvSpPr>
        <p:spPr>
          <a:xfrm>
            <a:off x="8177788" y="6450562"/>
            <a:ext cx="3483116" cy="535403"/>
          </a:xfrm>
          <a:prstGeom prst="rect">
            <a:avLst/>
          </a:prstGeom>
        </p:spPr>
        <p:txBody>
          <a:bodyPr lIns="0" tIns="0" rIns="0" bIns="0" rtlCol="0" anchor="t">
            <a:spAutoFit/>
          </a:bodyPr>
          <a:lstStyle/>
          <a:p>
            <a:pPr>
              <a:lnSpc>
                <a:spcPts val="4480"/>
              </a:lnSpc>
            </a:pPr>
            <a:r>
              <a:rPr lang="en-US" sz="3200" dirty="0">
                <a:solidFill>
                  <a:srgbClr val="EF7B54"/>
                </a:solidFill>
                <a:latin typeface="Roboto Condensed Bold"/>
              </a:rPr>
              <a:t>RECOMMENDATION</a:t>
            </a:r>
          </a:p>
        </p:txBody>
      </p:sp>
      <p:sp>
        <p:nvSpPr>
          <p:cNvPr id="38" name="TextBox 38"/>
          <p:cNvSpPr txBox="1"/>
          <p:nvPr/>
        </p:nvSpPr>
        <p:spPr>
          <a:xfrm>
            <a:off x="6742909" y="6459793"/>
            <a:ext cx="932061" cy="721995"/>
          </a:xfrm>
          <a:prstGeom prst="rect">
            <a:avLst/>
          </a:prstGeom>
        </p:spPr>
        <p:txBody>
          <a:bodyPr lIns="0" tIns="0" rIns="0" bIns="0" rtlCol="0" anchor="t">
            <a:spAutoFit/>
          </a:bodyPr>
          <a:lstStyle/>
          <a:p>
            <a:pPr algn="ctr">
              <a:lnSpc>
                <a:spcPts val="5880"/>
              </a:lnSpc>
            </a:pPr>
            <a:r>
              <a:rPr lang="en-US" sz="4200">
                <a:solidFill>
                  <a:srgbClr val="000000"/>
                </a:solidFill>
                <a:latin typeface="Roboto Condensed Bold"/>
              </a:rPr>
              <a:t>05</a:t>
            </a:r>
          </a:p>
        </p:txBody>
      </p:sp>
      <p:sp>
        <p:nvSpPr>
          <p:cNvPr id="39" name="TextBox 39"/>
          <p:cNvSpPr txBox="1"/>
          <p:nvPr/>
        </p:nvSpPr>
        <p:spPr>
          <a:xfrm>
            <a:off x="13716422" y="3898913"/>
            <a:ext cx="3483116" cy="535403"/>
          </a:xfrm>
          <a:prstGeom prst="rect">
            <a:avLst/>
          </a:prstGeom>
        </p:spPr>
        <p:txBody>
          <a:bodyPr lIns="0" tIns="0" rIns="0" bIns="0" rtlCol="0" anchor="t">
            <a:spAutoFit/>
          </a:bodyPr>
          <a:lstStyle/>
          <a:p>
            <a:pPr>
              <a:lnSpc>
                <a:spcPts val="4480"/>
              </a:lnSpc>
            </a:pPr>
            <a:r>
              <a:rPr lang="en-US" sz="3200" dirty="0">
                <a:solidFill>
                  <a:srgbClr val="EF7B54"/>
                </a:solidFill>
                <a:latin typeface="Roboto Condensed Bold"/>
              </a:rPr>
              <a:t>BUSINESS CONTEXT</a:t>
            </a:r>
          </a:p>
        </p:txBody>
      </p:sp>
      <p:sp>
        <p:nvSpPr>
          <p:cNvPr id="41" name="TextBox 41"/>
          <p:cNvSpPr txBox="1"/>
          <p:nvPr/>
        </p:nvSpPr>
        <p:spPr>
          <a:xfrm>
            <a:off x="12281543" y="3908145"/>
            <a:ext cx="932061" cy="721995"/>
          </a:xfrm>
          <a:prstGeom prst="rect">
            <a:avLst/>
          </a:prstGeom>
        </p:spPr>
        <p:txBody>
          <a:bodyPr lIns="0" tIns="0" rIns="0" bIns="0" rtlCol="0" anchor="t">
            <a:spAutoFit/>
          </a:bodyPr>
          <a:lstStyle/>
          <a:p>
            <a:pPr algn="ctr">
              <a:lnSpc>
                <a:spcPts val="5880"/>
              </a:lnSpc>
            </a:pPr>
            <a:r>
              <a:rPr lang="en-US" sz="4200">
                <a:solidFill>
                  <a:srgbClr val="000000"/>
                </a:solidFill>
                <a:latin typeface="Roboto Condensed Bold"/>
              </a:rPr>
              <a:t>03</a:t>
            </a:r>
          </a:p>
        </p:txBody>
      </p:sp>
      <p:sp>
        <p:nvSpPr>
          <p:cNvPr id="42" name="TextBox 42"/>
          <p:cNvSpPr txBox="1"/>
          <p:nvPr/>
        </p:nvSpPr>
        <p:spPr>
          <a:xfrm>
            <a:off x="13716422" y="6450562"/>
            <a:ext cx="3483116" cy="535403"/>
          </a:xfrm>
          <a:prstGeom prst="rect">
            <a:avLst/>
          </a:prstGeom>
        </p:spPr>
        <p:txBody>
          <a:bodyPr lIns="0" tIns="0" rIns="0" bIns="0" rtlCol="0" anchor="t">
            <a:spAutoFit/>
          </a:bodyPr>
          <a:lstStyle/>
          <a:p>
            <a:pPr>
              <a:lnSpc>
                <a:spcPts val="4480"/>
              </a:lnSpc>
            </a:pPr>
            <a:r>
              <a:rPr lang="en-US" sz="3200" dirty="0">
                <a:solidFill>
                  <a:srgbClr val="EF7B54"/>
                </a:solidFill>
                <a:latin typeface="Roboto Condensed Bold"/>
              </a:rPr>
              <a:t>CONCLUSION</a:t>
            </a:r>
          </a:p>
        </p:txBody>
      </p:sp>
      <p:sp>
        <p:nvSpPr>
          <p:cNvPr id="44" name="TextBox 44"/>
          <p:cNvSpPr txBox="1"/>
          <p:nvPr/>
        </p:nvSpPr>
        <p:spPr>
          <a:xfrm>
            <a:off x="12281543" y="6459793"/>
            <a:ext cx="932061" cy="721995"/>
          </a:xfrm>
          <a:prstGeom prst="rect">
            <a:avLst/>
          </a:prstGeom>
        </p:spPr>
        <p:txBody>
          <a:bodyPr lIns="0" tIns="0" rIns="0" bIns="0" rtlCol="0" anchor="t">
            <a:spAutoFit/>
          </a:bodyPr>
          <a:lstStyle/>
          <a:p>
            <a:pPr algn="ctr">
              <a:lnSpc>
                <a:spcPts val="5880"/>
              </a:lnSpc>
            </a:pPr>
            <a:r>
              <a:rPr lang="en-US" sz="4200">
                <a:solidFill>
                  <a:srgbClr val="000000"/>
                </a:solidFill>
                <a:latin typeface="Roboto Condensed Bold"/>
              </a:rPr>
              <a:t>06</a:t>
            </a:r>
          </a:p>
        </p:txBody>
      </p:sp>
      <p:sp>
        <p:nvSpPr>
          <p:cNvPr id="45" name="TextBox 45"/>
          <p:cNvSpPr txBox="1"/>
          <p:nvPr/>
        </p:nvSpPr>
        <p:spPr>
          <a:xfrm>
            <a:off x="15796445" y="8757920"/>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7A547E"/>
                </a:solidFill>
                <a:latin typeface="Roboto Condensed"/>
              </a:rPr>
              <a:t>page</a:t>
            </a:r>
          </a:p>
        </p:txBody>
      </p:sp>
      <p:sp>
        <p:nvSpPr>
          <p:cNvPr id="46" name="TextBox 46"/>
          <p:cNvSpPr txBox="1"/>
          <p:nvPr/>
        </p:nvSpPr>
        <p:spPr>
          <a:xfrm>
            <a:off x="16433798" y="8751253"/>
            <a:ext cx="825502" cy="556895"/>
          </a:xfrm>
          <a:prstGeom prst="rect">
            <a:avLst/>
          </a:prstGeom>
        </p:spPr>
        <p:txBody>
          <a:bodyPr lIns="0" tIns="0" rIns="0" bIns="0" rtlCol="0" anchor="t">
            <a:spAutoFit/>
          </a:bodyPr>
          <a:lstStyle/>
          <a:p>
            <a:pPr marL="0" lvl="0" indent="0" algn="ctr">
              <a:lnSpc>
                <a:spcPts val="4480"/>
              </a:lnSpc>
              <a:spcBef>
                <a:spcPct val="0"/>
              </a:spcBef>
            </a:pPr>
            <a:r>
              <a:rPr lang="en-US" sz="3200" u="none">
                <a:solidFill>
                  <a:srgbClr val="7A547E"/>
                </a:solidFill>
                <a:latin typeface="Roboto Condensed Bold"/>
              </a:rPr>
              <a:t>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067800"/>
            <a:ext cx="4611469" cy="0"/>
          </a:xfrm>
          <a:prstGeom prst="line">
            <a:avLst/>
          </a:prstGeom>
          <a:ln w="190500" cap="flat">
            <a:solidFill>
              <a:srgbClr val="000000"/>
            </a:solidFill>
            <a:prstDash val="solid"/>
            <a:headEnd type="none" w="sm" len="sm"/>
            <a:tailEnd type="none" w="sm" len="sm"/>
          </a:ln>
        </p:spPr>
      </p:sp>
      <p:sp>
        <p:nvSpPr>
          <p:cNvPr id="3" name="AutoShape 3"/>
          <p:cNvSpPr/>
          <p:nvPr/>
        </p:nvSpPr>
        <p:spPr>
          <a:xfrm>
            <a:off x="5640169" y="9067800"/>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067800"/>
            <a:ext cx="4646761" cy="0"/>
          </a:xfrm>
          <a:prstGeom prst="line">
            <a:avLst/>
          </a:prstGeom>
          <a:ln w="190500" cap="flat">
            <a:solidFill>
              <a:srgbClr val="81CFC2"/>
            </a:solidFill>
            <a:prstDash val="solid"/>
            <a:headEnd type="none" w="sm" len="sm"/>
            <a:tailEnd type="none" w="sm" len="sm"/>
          </a:ln>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705386" y="1305833"/>
            <a:ext cx="6553914" cy="6882102"/>
          </a:xfrm>
          <a:prstGeom prst="rect">
            <a:avLst/>
          </a:prstGeom>
        </p:spPr>
      </p:pic>
      <p:grpSp>
        <p:nvGrpSpPr>
          <p:cNvPr id="6" name="Group 6"/>
          <p:cNvGrpSpPr/>
          <p:nvPr/>
        </p:nvGrpSpPr>
        <p:grpSpPr>
          <a:xfrm>
            <a:off x="1028700" y="6591306"/>
            <a:ext cx="2041423" cy="2110958"/>
            <a:chOff x="0" y="0"/>
            <a:chExt cx="537659" cy="555972"/>
          </a:xfrm>
        </p:grpSpPr>
        <p:sp>
          <p:nvSpPr>
            <p:cNvPr id="7" name="Freeform 7"/>
            <p:cNvSpPr/>
            <p:nvPr/>
          </p:nvSpPr>
          <p:spPr>
            <a:xfrm>
              <a:off x="0" y="0"/>
              <a:ext cx="537659" cy="555972"/>
            </a:xfrm>
            <a:custGeom>
              <a:avLst/>
              <a:gdLst/>
              <a:ahLst/>
              <a:cxnLst/>
              <a:rect l="l" t="t" r="r" b="b"/>
              <a:pathLst>
                <a:path w="537659" h="555972">
                  <a:moveTo>
                    <a:pt x="94810" y="0"/>
                  </a:moveTo>
                  <a:lnTo>
                    <a:pt x="442848" y="0"/>
                  </a:lnTo>
                  <a:cubicBezTo>
                    <a:pt x="495211" y="0"/>
                    <a:pt x="537659" y="42448"/>
                    <a:pt x="537659" y="94810"/>
                  </a:cubicBezTo>
                  <a:lnTo>
                    <a:pt x="537659" y="461162"/>
                  </a:lnTo>
                  <a:cubicBezTo>
                    <a:pt x="537659" y="513524"/>
                    <a:pt x="495211" y="555972"/>
                    <a:pt x="442848" y="555972"/>
                  </a:cubicBezTo>
                  <a:lnTo>
                    <a:pt x="94810" y="555972"/>
                  </a:lnTo>
                  <a:cubicBezTo>
                    <a:pt x="42448" y="555972"/>
                    <a:pt x="0" y="513524"/>
                    <a:pt x="0" y="461162"/>
                  </a:cubicBezTo>
                  <a:lnTo>
                    <a:pt x="0" y="94810"/>
                  </a:lnTo>
                  <a:cubicBezTo>
                    <a:pt x="0" y="42448"/>
                    <a:pt x="42448" y="0"/>
                    <a:pt x="94810" y="0"/>
                  </a:cubicBezTo>
                  <a:close/>
                </a:path>
              </a:pathLst>
            </a:custGeom>
            <a:solidFill>
              <a:srgbClr val="FFFFFF"/>
            </a:solidFill>
            <a:ln w="47625">
              <a:solidFill>
                <a:srgbClr val="81CFC2"/>
              </a:solidFill>
            </a:ln>
          </p:spPr>
        </p:sp>
        <p:sp>
          <p:nvSpPr>
            <p:cNvPr id="8" name="TextBox 8"/>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9" name="Group 9"/>
          <p:cNvGrpSpPr/>
          <p:nvPr/>
        </p:nvGrpSpPr>
        <p:grpSpPr>
          <a:xfrm>
            <a:off x="3334434" y="6591306"/>
            <a:ext cx="2041423" cy="2110958"/>
            <a:chOff x="0" y="0"/>
            <a:chExt cx="537659" cy="555972"/>
          </a:xfrm>
        </p:grpSpPr>
        <p:sp>
          <p:nvSpPr>
            <p:cNvPr id="10" name="Freeform 10"/>
            <p:cNvSpPr/>
            <p:nvPr/>
          </p:nvSpPr>
          <p:spPr>
            <a:xfrm>
              <a:off x="0" y="0"/>
              <a:ext cx="537659" cy="555972"/>
            </a:xfrm>
            <a:custGeom>
              <a:avLst/>
              <a:gdLst/>
              <a:ahLst/>
              <a:cxnLst/>
              <a:rect l="l" t="t" r="r" b="b"/>
              <a:pathLst>
                <a:path w="537659" h="555972">
                  <a:moveTo>
                    <a:pt x="94810" y="0"/>
                  </a:moveTo>
                  <a:lnTo>
                    <a:pt x="442848" y="0"/>
                  </a:lnTo>
                  <a:cubicBezTo>
                    <a:pt x="495211" y="0"/>
                    <a:pt x="537659" y="42448"/>
                    <a:pt x="537659" y="94810"/>
                  </a:cubicBezTo>
                  <a:lnTo>
                    <a:pt x="537659" y="461162"/>
                  </a:lnTo>
                  <a:cubicBezTo>
                    <a:pt x="537659" y="513524"/>
                    <a:pt x="495211" y="555972"/>
                    <a:pt x="442848" y="555972"/>
                  </a:cubicBezTo>
                  <a:lnTo>
                    <a:pt x="94810" y="555972"/>
                  </a:lnTo>
                  <a:cubicBezTo>
                    <a:pt x="42448" y="555972"/>
                    <a:pt x="0" y="513524"/>
                    <a:pt x="0" y="461162"/>
                  </a:cubicBezTo>
                  <a:lnTo>
                    <a:pt x="0" y="94810"/>
                  </a:lnTo>
                  <a:cubicBezTo>
                    <a:pt x="0" y="42448"/>
                    <a:pt x="42448" y="0"/>
                    <a:pt x="94810" y="0"/>
                  </a:cubicBezTo>
                  <a:close/>
                </a:path>
              </a:pathLst>
            </a:custGeom>
            <a:solidFill>
              <a:srgbClr val="FFFFFF"/>
            </a:solidFill>
            <a:ln w="47625">
              <a:solidFill>
                <a:srgbClr val="81CFC2"/>
              </a:solidFill>
            </a:ln>
          </p:spPr>
        </p:sp>
        <p:sp>
          <p:nvSpPr>
            <p:cNvPr id="11" name="TextBox 11"/>
            <p:cNvSpPr txBox="1"/>
            <p:nvPr/>
          </p:nvSpPr>
          <p:spPr>
            <a:xfrm>
              <a:off x="0" y="-47625"/>
              <a:ext cx="812800" cy="860425"/>
            </a:xfrm>
            <a:prstGeom prst="rect">
              <a:avLst/>
            </a:prstGeom>
          </p:spPr>
          <p:txBody>
            <a:bodyPr lIns="50800" tIns="50800" rIns="50800" bIns="50800" rtlCol="0" anchor="ctr"/>
            <a:lstStyle/>
            <a:p>
              <a:pPr marL="0" lvl="0" indent="0" algn="ctr">
                <a:lnSpc>
                  <a:spcPts val="2940"/>
                </a:lnSpc>
                <a:spcBef>
                  <a:spcPct val="0"/>
                </a:spcBef>
              </a:pPr>
              <a:endParaRPr/>
            </a:p>
          </p:txBody>
        </p:sp>
      </p:grpSp>
      <p:grpSp>
        <p:nvGrpSpPr>
          <p:cNvPr id="12" name="Group 12"/>
          <p:cNvGrpSpPr/>
          <p:nvPr/>
        </p:nvGrpSpPr>
        <p:grpSpPr>
          <a:xfrm>
            <a:off x="5640169" y="6591306"/>
            <a:ext cx="2041423" cy="2110958"/>
            <a:chOff x="0" y="0"/>
            <a:chExt cx="537659" cy="555972"/>
          </a:xfrm>
        </p:grpSpPr>
        <p:sp>
          <p:nvSpPr>
            <p:cNvPr id="13" name="Freeform 13"/>
            <p:cNvSpPr/>
            <p:nvPr/>
          </p:nvSpPr>
          <p:spPr>
            <a:xfrm>
              <a:off x="0" y="0"/>
              <a:ext cx="537659" cy="555972"/>
            </a:xfrm>
            <a:custGeom>
              <a:avLst/>
              <a:gdLst/>
              <a:ahLst/>
              <a:cxnLst/>
              <a:rect l="l" t="t" r="r" b="b"/>
              <a:pathLst>
                <a:path w="537659" h="555972">
                  <a:moveTo>
                    <a:pt x="94810" y="0"/>
                  </a:moveTo>
                  <a:lnTo>
                    <a:pt x="442848" y="0"/>
                  </a:lnTo>
                  <a:cubicBezTo>
                    <a:pt x="495211" y="0"/>
                    <a:pt x="537659" y="42448"/>
                    <a:pt x="537659" y="94810"/>
                  </a:cubicBezTo>
                  <a:lnTo>
                    <a:pt x="537659" y="461162"/>
                  </a:lnTo>
                  <a:cubicBezTo>
                    <a:pt x="537659" y="513524"/>
                    <a:pt x="495211" y="555972"/>
                    <a:pt x="442848" y="555972"/>
                  </a:cubicBezTo>
                  <a:lnTo>
                    <a:pt x="94810" y="555972"/>
                  </a:lnTo>
                  <a:cubicBezTo>
                    <a:pt x="42448" y="555972"/>
                    <a:pt x="0" y="513524"/>
                    <a:pt x="0" y="461162"/>
                  </a:cubicBezTo>
                  <a:lnTo>
                    <a:pt x="0" y="94810"/>
                  </a:lnTo>
                  <a:cubicBezTo>
                    <a:pt x="0" y="42448"/>
                    <a:pt x="42448" y="0"/>
                    <a:pt x="94810" y="0"/>
                  </a:cubicBezTo>
                  <a:close/>
                </a:path>
              </a:pathLst>
            </a:custGeom>
            <a:solidFill>
              <a:srgbClr val="FFFFFF"/>
            </a:solidFill>
            <a:ln w="47625">
              <a:solidFill>
                <a:srgbClr val="81CFC2"/>
              </a:solidFill>
            </a:ln>
          </p:spPr>
        </p:sp>
        <p:sp>
          <p:nvSpPr>
            <p:cNvPr id="14" name="TextBox 14"/>
            <p:cNvSpPr txBox="1"/>
            <p:nvPr/>
          </p:nvSpPr>
          <p:spPr>
            <a:xfrm>
              <a:off x="0" y="-47625"/>
              <a:ext cx="812800" cy="860425"/>
            </a:xfrm>
            <a:prstGeom prst="rect">
              <a:avLst/>
            </a:prstGeom>
          </p:spPr>
          <p:txBody>
            <a:bodyPr lIns="50800" tIns="50800" rIns="50800" bIns="50800" rtlCol="0" anchor="ctr"/>
            <a:lstStyle/>
            <a:p>
              <a:pPr marL="0" lvl="0" indent="0" algn="ctr">
                <a:lnSpc>
                  <a:spcPts val="2940"/>
                </a:lnSpc>
                <a:spcBef>
                  <a:spcPct val="0"/>
                </a:spcBef>
              </a:pPr>
              <a:endParaRPr/>
            </a:p>
          </p:txBody>
        </p:sp>
      </p:grpSp>
      <p:pic>
        <p:nvPicPr>
          <p:cNvPr id="15" name="Picture 1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634453" y="7062059"/>
            <a:ext cx="772437" cy="772437"/>
          </a:xfrm>
          <a:prstGeom prst="rect">
            <a:avLst/>
          </a:prstGeom>
        </p:spPr>
      </p:pic>
      <p:pic>
        <p:nvPicPr>
          <p:cNvPr id="16" name="Picture 16"/>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929116" y="6905878"/>
            <a:ext cx="820150" cy="1044172"/>
          </a:xfrm>
          <a:prstGeom prst="rect">
            <a:avLst/>
          </a:prstGeom>
        </p:spPr>
      </p:pic>
      <p:pic>
        <p:nvPicPr>
          <p:cNvPr id="17" name="Picture 17"/>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6233107" y="6905878"/>
            <a:ext cx="1001722" cy="1001722"/>
          </a:xfrm>
          <a:prstGeom prst="rect">
            <a:avLst/>
          </a:prstGeom>
        </p:spPr>
      </p:pic>
      <p:sp>
        <p:nvSpPr>
          <p:cNvPr id="18" name="TextBox 18"/>
          <p:cNvSpPr txBox="1"/>
          <p:nvPr/>
        </p:nvSpPr>
        <p:spPr>
          <a:xfrm>
            <a:off x="1028700" y="1403305"/>
            <a:ext cx="8115300" cy="1236345"/>
          </a:xfrm>
          <a:prstGeom prst="rect">
            <a:avLst/>
          </a:prstGeom>
        </p:spPr>
        <p:txBody>
          <a:bodyPr lIns="0" tIns="0" rIns="0" bIns="0" rtlCol="0" anchor="t">
            <a:spAutoFit/>
          </a:bodyPr>
          <a:lstStyle/>
          <a:p>
            <a:pPr>
              <a:lnSpc>
                <a:spcPts val="10080"/>
              </a:lnSpc>
            </a:pPr>
            <a:r>
              <a:rPr lang="en-US" sz="7200">
                <a:solidFill>
                  <a:srgbClr val="EF7B54"/>
                </a:solidFill>
                <a:latin typeface="Roboto Condensed Bold"/>
              </a:rPr>
              <a:t>WHO ARE WE ?</a:t>
            </a:r>
          </a:p>
        </p:txBody>
      </p:sp>
      <p:sp>
        <p:nvSpPr>
          <p:cNvPr id="19" name="TextBox 19"/>
          <p:cNvSpPr txBox="1"/>
          <p:nvPr/>
        </p:nvSpPr>
        <p:spPr>
          <a:xfrm>
            <a:off x="1094567" y="989285"/>
            <a:ext cx="2624646" cy="556895"/>
          </a:xfrm>
          <a:prstGeom prst="rect">
            <a:avLst/>
          </a:prstGeom>
        </p:spPr>
        <p:txBody>
          <a:bodyPr lIns="0" tIns="0" rIns="0" bIns="0" rtlCol="0" anchor="t">
            <a:spAutoFit/>
          </a:bodyPr>
          <a:lstStyle/>
          <a:p>
            <a:pPr>
              <a:lnSpc>
                <a:spcPts val="4480"/>
              </a:lnSpc>
            </a:pPr>
            <a:r>
              <a:rPr lang="en-US" sz="3200">
                <a:solidFill>
                  <a:srgbClr val="81CFC2"/>
                </a:solidFill>
                <a:latin typeface="Roboto Condensed"/>
              </a:rPr>
              <a:t>ABOUT</a:t>
            </a:r>
          </a:p>
        </p:txBody>
      </p:sp>
      <p:sp>
        <p:nvSpPr>
          <p:cNvPr id="20" name="TextBox 20"/>
          <p:cNvSpPr txBox="1"/>
          <p:nvPr/>
        </p:nvSpPr>
        <p:spPr>
          <a:xfrm>
            <a:off x="1028700" y="2629954"/>
            <a:ext cx="9422875" cy="3690113"/>
          </a:xfrm>
          <a:prstGeom prst="rect">
            <a:avLst/>
          </a:prstGeom>
        </p:spPr>
        <p:txBody>
          <a:bodyPr wrap="square" lIns="0" tIns="0" rIns="0" bIns="0" rtlCol="0" anchor="t">
            <a:spAutoFit/>
          </a:bodyPr>
          <a:lstStyle/>
          <a:p>
            <a:pPr>
              <a:lnSpc>
                <a:spcPts val="2880"/>
              </a:lnSpc>
            </a:pPr>
            <a:r>
              <a:rPr lang="en-US" sz="2000" dirty="0">
                <a:solidFill>
                  <a:srgbClr val="000000"/>
                </a:solidFill>
                <a:latin typeface="Roboto Condensed"/>
              </a:rPr>
              <a:t>Our team is composed of 6 members, each with a unique background and area of expertise. </a:t>
            </a:r>
          </a:p>
          <a:p>
            <a:pPr>
              <a:lnSpc>
                <a:spcPts val="2880"/>
              </a:lnSpc>
            </a:pPr>
            <a:r>
              <a:rPr lang="en-US" sz="2000" dirty="0">
                <a:solidFill>
                  <a:srgbClr val="000000"/>
                </a:solidFill>
                <a:latin typeface="Roboto Condensed"/>
              </a:rPr>
              <a:t>We have </a:t>
            </a:r>
            <a:r>
              <a:rPr lang="en-US" sz="2000" dirty="0" err="1">
                <a:solidFill>
                  <a:srgbClr val="000000"/>
                </a:solidFill>
                <a:latin typeface="Roboto Condensed"/>
              </a:rPr>
              <a:t>Anush</a:t>
            </a:r>
            <a:r>
              <a:rPr lang="en-US" sz="2000" dirty="0">
                <a:solidFill>
                  <a:srgbClr val="000000"/>
                </a:solidFill>
                <a:latin typeface="Roboto Condensed"/>
              </a:rPr>
              <a:t> </a:t>
            </a:r>
            <a:r>
              <a:rPr lang="en-US" sz="2000" dirty="0" err="1">
                <a:solidFill>
                  <a:srgbClr val="000000"/>
                </a:solidFill>
                <a:latin typeface="Roboto Condensed"/>
              </a:rPr>
              <a:t>Bharathwaj</a:t>
            </a:r>
            <a:r>
              <a:rPr lang="en-US" sz="2000" dirty="0">
                <a:solidFill>
                  <a:srgbClr val="000000"/>
                </a:solidFill>
                <a:latin typeface="Roboto Condensed"/>
              </a:rPr>
              <a:t>, Balamurugan, </a:t>
            </a:r>
            <a:r>
              <a:rPr lang="en-US" sz="2000" dirty="0" err="1">
                <a:solidFill>
                  <a:srgbClr val="000000"/>
                </a:solidFill>
                <a:latin typeface="Roboto Condensed"/>
              </a:rPr>
              <a:t>Dhatchana</a:t>
            </a:r>
            <a:r>
              <a:rPr lang="en-US" sz="2000" dirty="0">
                <a:solidFill>
                  <a:srgbClr val="000000"/>
                </a:solidFill>
                <a:latin typeface="Roboto Condensed"/>
              </a:rPr>
              <a:t>, </a:t>
            </a:r>
            <a:r>
              <a:rPr lang="en-US" sz="2000" dirty="0" err="1">
                <a:solidFill>
                  <a:srgbClr val="000000"/>
                </a:solidFill>
                <a:latin typeface="Roboto Condensed"/>
              </a:rPr>
              <a:t>Hirthick</a:t>
            </a:r>
            <a:r>
              <a:rPr lang="en-US" sz="2000" dirty="0">
                <a:solidFill>
                  <a:srgbClr val="000000"/>
                </a:solidFill>
                <a:latin typeface="Roboto Condensed"/>
              </a:rPr>
              <a:t> Raj ,  </a:t>
            </a:r>
            <a:r>
              <a:rPr lang="en-US" sz="2000" dirty="0" err="1">
                <a:solidFill>
                  <a:srgbClr val="000000"/>
                </a:solidFill>
                <a:latin typeface="Roboto Condensed"/>
              </a:rPr>
              <a:t>Dhinakaran</a:t>
            </a:r>
            <a:r>
              <a:rPr lang="en-US" sz="2000" dirty="0">
                <a:solidFill>
                  <a:srgbClr val="000000"/>
                </a:solidFill>
                <a:latin typeface="Roboto Condensed"/>
              </a:rPr>
              <a:t> , </a:t>
            </a:r>
            <a:r>
              <a:rPr lang="en-US" sz="2000" dirty="0" err="1">
                <a:solidFill>
                  <a:srgbClr val="000000"/>
                </a:solidFill>
                <a:latin typeface="Roboto Condensed"/>
              </a:rPr>
              <a:t>Abishek</a:t>
            </a:r>
            <a:r>
              <a:rPr lang="en-US" sz="2000" dirty="0">
                <a:solidFill>
                  <a:srgbClr val="000000"/>
                </a:solidFill>
                <a:latin typeface="Roboto Condensed"/>
              </a:rPr>
              <a:t>  and collectively, we have  Three Years of experience in CSE and </a:t>
            </a:r>
            <a:r>
              <a:rPr lang="en-US" sz="2000" dirty="0" err="1">
                <a:solidFill>
                  <a:srgbClr val="000000"/>
                </a:solidFill>
                <a:latin typeface="Roboto Condensed"/>
              </a:rPr>
              <a:t>DataScience</a:t>
            </a:r>
            <a:r>
              <a:rPr lang="en-US" sz="2000" dirty="0">
                <a:solidFill>
                  <a:srgbClr val="000000"/>
                </a:solidFill>
                <a:latin typeface="Roboto Condensed"/>
              </a:rPr>
              <a:t> . Our team has worked collaboratively to ensure that our analysis and  recommendations are informed by a variety of perspectives and experiences.</a:t>
            </a:r>
          </a:p>
          <a:p>
            <a:pPr>
              <a:lnSpc>
                <a:spcPts val="2880"/>
              </a:lnSpc>
            </a:pPr>
            <a:r>
              <a:rPr lang="en-US" sz="2000" dirty="0">
                <a:solidFill>
                  <a:srgbClr val="000000"/>
                </a:solidFill>
                <a:latin typeface="Roboto Condensed"/>
              </a:rPr>
              <a:t>We hope that our research will be informative and thought-provoking, and that it will spark conversations and ideas that will </a:t>
            </a:r>
          </a:p>
          <a:p>
            <a:pPr>
              <a:lnSpc>
                <a:spcPts val="2880"/>
              </a:lnSpc>
            </a:pPr>
            <a:r>
              <a:rPr lang="en-US" sz="2000" dirty="0">
                <a:solidFill>
                  <a:srgbClr val="000000"/>
                </a:solidFill>
                <a:latin typeface="Roboto Condensed"/>
              </a:rPr>
              <a:t>contribute to ongoing efforts to the project objective. We are excited to share our work with you, and we look forward to your </a:t>
            </a:r>
          </a:p>
          <a:p>
            <a:pPr>
              <a:lnSpc>
                <a:spcPts val="2880"/>
              </a:lnSpc>
            </a:pPr>
            <a:r>
              <a:rPr lang="en-US" sz="2000" dirty="0">
                <a:solidFill>
                  <a:srgbClr val="000000"/>
                </a:solidFill>
                <a:latin typeface="Roboto Condensed"/>
              </a:rPr>
              <a:t>questions and feedback. Thank you.</a:t>
            </a:r>
          </a:p>
        </p:txBody>
      </p:sp>
      <p:sp>
        <p:nvSpPr>
          <p:cNvPr id="21" name="TextBox 21"/>
          <p:cNvSpPr txBox="1"/>
          <p:nvPr/>
        </p:nvSpPr>
        <p:spPr>
          <a:xfrm>
            <a:off x="15796445" y="8757920"/>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22" name="TextBox 22"/>
          <p:cNvSpPr txBox="1"/>
          <p:nvPr/>
        </p:nvSpPr>
        <p:spPr>
          <a:xfrm>
            <a:off x="16433798" y="8751253"/>
            <a:ext cx="825502" cy="556895"/>
          </a:xfrm>
          <a:prstGeom prst="rect">
            <a:avLst/>
          </a:prstGeom>
        </p:spPr>
        <p:txBody>
          <a:bodyPr lIns="0" tIns="0" rIns="0" bIns="0" rtlCol="0" anchor="t">
            <a:spAutoFit/>
          </a:bodyPr>
          <a:lstStyle/>
          <a:p>
            <a:pPr marL="0" lvl="0" indent="0" algn="ctr">
              <a:lnSpc>
                <a:spcPts val="4480"/>
              </a:lnSpc>
              <a:spcBef>
                <a:spcPct val="0"/>
              </a:spcBef>
            </a:pPr>
            <a:r>
              <a:rPr lang="en-US" sz="3200" u="none">
                <a:solidFill>
                  <a:srgbClr val="000000"/>
                </a:solidFill>
                <a:latin typeface="Roboto Condensed Bold"/>
              </a:rPr>
              <a:t>03</a:t>
            </a:r>
          </a:p>
        </p:txBody>
      </p:sp>
      <p:sp>
        <p:nvSpPr>
          <p:cNvPr id="23" name="TextBox 23"/>
          <p:cNvSpPr txBox="1"/>
          <p:nvPr/>
        </p:nvSpPr>
        <p:spPr>
          <a:xfrm>
            <a:off x="1270825" y="8158346"/>
            <a:ext cx="1557173" cy="291465"/>
          </a:xfrm>
          <a:prstGeom prst="rect">
            <a:avLst/>
          </a:prstGeom>
        </p:spPr>
        <p:txBody>
          <a:bodyPr lIns="0" tIns="0" rIns="0" bIns="0" rtlCol="0" anchor="t">
            <a:spAutoFit/>
          </a:bodyPr>
          <a:lstStyle/>
          <a:p>
            <a:pPr algn="ctr">
              <a:lnSpc>
                <a:spcPts val="2100"/>
              </a:lnSpc>
            </a:pPr>
            <a:r>
              <a:rPr lang="en-US" sz="2100">
                <a:solidFill>
                  <a:srgbClr val="000000"/>
                </a:solidFill>
                <a:latin typeface="Roboto Condensed Bold"/>
              </a:rPr>
              <a:t>IDENTIFY</a:t>
            </a:r>
          </a:p>
        </p:txBody>
      </p:sp>
      <p:sp>
        <p:nvSpPr>
          <p:cNvPr id="24" name="TextBox 24"/>
          <p:cNvSpPr txBox="1"/>
          <p:nvPr/>
        </p:nvSpPr>
        <p:spPr>
          <a:xfrm>
            <a:off x="3576559" y="8158346"/>
            <a:ext cx="1557173" cy="291465"/>
          </a:xfrm>
          <a:prstGeom prst="rect">
            <a:avLst/>
          </a:prstGeom>
        </p:spPr>
        <p:txBody>
          <a:bodyPr lIns="0" tIns="0" rIns="0" bIns="0" rtlCol="0" anchor="t">
            <a:spAutoFit/>
          </a:bodyPr>
          <a:lstStyle/>
          <a:p>
            <a:pPr algn="ctr">
              <a:lnSpc>
                <a:spcPts val="2100"/>
              </a:lnSpc>
            </a:pPr>
            <a:r>
              <a:rPr lang="en-US" sz="2100">
                <a:solidFill>
                  <a:srgbClr val="000000"/>
                </a:solidFill>
                <a:latin typeface="Roboto Condensed Bold"/>
              </a:rPr>
              <a:t>DEFINE</a:t>
            </a:r>
          </a:p>
        </p:txBody>
      </p:sp>
      <p:sp>
        <p:nvSpPr>
          <p:cNvPr id="25" name="TextBox 25"/>
          <p:cNvSpPr txBox="1"/>
          <p:nvPr/>
        </p:nvSpPr>
        <p:spPr>
          <a:xfrm>
            <a:off x="5800736" y="8158346"/>
            <a:ext cx="1782320" cy="291465"/>
          </a:xfrm>
          <a:prstGeom prst="rect">
            <a:avLst/>
          </a:prstGeom>
        </p:spPr>
        <p:txBody>
          <a:bodyPr lIns="0" tIns="0" rIns="0" bIns="0" rtlCol="0" anchor="t">
            <a:spAutoFit/>
          </a:bodyPr>
          <a:lstStyle/>
          <a:p>
            <a:pPr algn="ctr">
              <a:lnSpc>
                <a:spcPts val="2100"/>
              </a:lnSpc>
            </a:pPr>
            <a:r>
              <a:rPr lang="en-US" sz="2100">
                <a:solidFill>
                  <a:srgbClr val="000000"/>
                </a:solidFill>
                <a:latin typeface="Roboto Condensed Bold"/>
              </a:rPr>
              <a:t>CONCLUSION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067800"/>
            <a:ext cx="4611469" cy="0"/>
          </a:xfrm>
          <a:prstGeom prst="line">
            <a:avLst/>
          </a:prstGeom>
          <a:ln w="190500" cap="flat">
            <a:solidFill>
              <a:srgbClr val="7A547E"/>
            </a:solidFill>
            <a:prstDash val="solid"/>
            <a:headEnd type="none" w="sm" len="sm"/>
            <a:tailEnd type="none" w="sm" len="sm"/>
          </a:ln>
        </p:spPr>
      </p:sp>
      <p:sp>
        <p:nvSpPr>
          <p:cNvPr id="3" name="AutoShape 3"/>
          <p:cNvSpPr/>
          <p:nvPr/>
        </p:nvSpPr>
        <p:spPr>
          <a:xfrm>
            <a:off x="5640169" y="9067800"/>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067800"/>
            <a:ext cx="4646761" cy="0"/>
          </a:xfrm>
          <a:prstGeom prst="line">
            <a:avLst/>
          </a:prstGeom>
          <a:ln w="190500" cap="flat">
            <a:solidFill>
              <a:srgbClr val="81CFC2"/>
            </a:solidFill>
            <a:prstDash val="solid"/>
            <a:headEnd type="none" w="sm" len="sm"/>
            <a:tailEnd type="none" w="sm" len="sm"/>
          </a:ln>
        </p:spPr>
      </p:sp>
      <p:sp>
        <p:nvSpPr>
          <p:cNvPr id="6" name="TextBox 6"/>
          <p:cNvSpPr txBox="1"/>
          <p:nvPr/>
        </p:nvSpPr>
        <p:spPr>
          <a:xfrm>
            <a:off x="15796445" y="8757920"/>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7" name="TextBox 7"/>
          <p:cNvSpPr txBox="1"/>
          <p:nvPr/>
        </p:nvSpPr>
        <p:spPr>
          <a:xfrm>
            <a:off x="16433798" y="8751253"/>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u="none" dirty="0">
                <a:solidFill>
                  <a:srgbClr val="000000"/>
                </a:solidFill>
                <a:latin typeface="Roboto Condensed Bold"/>
              </a:rPr>
              <a:t>04</a:t>
            </a:r>
          </a:p>
        </p:txBody>
      </p:sp>
      <p:sp>
        <p:nvSpPr>
          <p:cNvPr id="8" name="TextBox 8"/>
          <p:cNvSpPr txBox="1"/>
          <p:nvPr/>
        </p:nvSpPr>
        <p:spPr>
          <a:xfrm>
            <a:off x="1028700" y="706755"/>
            <a:ext cx="5881818" cy="1236345"/>
          </a:xfrm>
          <a:prstGeom prst="rect">
            <a:avLst/>
          </a:prstGeom>
        </p:spPr>
        <p:txBody>
          <a:bodyPr lIns="0" tIns="0" rIns="0" bIns="0" rtlCol="0" anchor="t">
            <a:spAutoFit/>
          </a:bodyPr>
          <a:lstStyle/>
          <a:p>
            <a:pPr>
              <a:lnSpc>
                <a:spcPts val="10080"/>
              </a:lnSpc>
            </a:pPr>
            <a:r>
              <a:rPr lang="en-US" sz="7200" dirty="0">
                <a:solidFill>
                  <a:srgbClr val="EF7B54"/>
                </a:solidFill>
                <a:latin typeface="Roboto Condensed Bold"/>
              </a:rPr>
              <a:t>BUSINESS</a:t>
            </a:r>
          </a:p>
        </p:txBody>
      </p:sp>
      <p:sp>
        <p:nvSpPr>
          <p:cNvPr id="9" name="TextBox 9"/>
          <p:cNvSpPr txBox="1"/>
          <p:nvPr/>
        </p:nvSpPr>
        <p:spPr>
          <a:xfrm>
            <a:off x="1094567" y="1790700"/>
            <a:ext cx="2624646" cy="535403"/>
          </a:xfrm>
          <a:prstGeom prst="rect">
            <a:avLst/>
          </a:prstGeom>
        </p:spPr>
        <p:txBody>
          <a:bodyPr lIns="0" tIns="0" rIns="0" bIns="0" rtlCol="0" anchor="t">
            <a:spAutoFit/>
          </a:bodyPr>
          <a:lstStyle/>
          <a:p>
            <a:pPr>
              <a:lnSpc>
                <a:spcPts val="4480"/>
              </a:lnSpc>
            </a:pPr>
            <a:r>
              <a:rPr lang="en-US" sz="3200" dirty="0">
                <a:solidFill>
                  <a:srgbClr val="81CFC2"/>
                </a:solidFill>
                <a:latin typeface="Roboto Condensed"/>
              </a:rPr>
              <a:t>BACKGROUND</a:t>
            </a:r>
          </a:p>
        </p:txBody>
      </p:sp>
      <p:grpSp>
        <p:nvGrpSpPr>
          <p:cNvPr id="13" name="Group 13"/>
          <p:cNvGrpSpPr/>
          <p:nvPr/>
        </p:nvGrpSpPr>
        <p:grpSpPr>
          <a:xfrm>
            <a:off x="12403632" y="7553331"/>
            <a:ext cx="4855668" cy="897920"/>
            <a:chOff x="0" y="0"/>
            <a:chExt cx="692357" cy="128032"/>
          </a:xfrm>
        </p:grpSpPr>
        <p:sp>
          <p:nvSpPr>
            <p:cNvPr id="14" name="Freeform 14"/>
            <p:cNvSpPr/>
            <p:nvPr/>
          </p:nvSpPr>
          <p:spPr>
            <a:xfrm>
              <a:off x="0" y="0"/>
              <a:ext cx="692357" cy="128032"/>
            </a:xfrm>
            <a:custGeom>
              <a:avLst/>
              <a:gdLst/>
              <a:ahLst/>
              <a:cxnLst/>
              <a:rect l="l" t="t" r="r" b="b"/>
              <a:pathLst>
                <a:path w="692357" h="128032">
                  <a:moveTo>
                    <a:pt x="0" y="0"/>
                  </a:moveTo>
                  <a:lnTo>
                    <a:pt x="692357" y="0"/>
                  </a:lnTo>
                  <a:lnTo>
                    <a:pt x="692357" y="128032"/>
                  </a:lnTo>
                  <a:lnTo>
                    <a:pt x="0" y="128032"/>
                  </a:lnTo>
                  <a:close/>
                </a:path>
              </a:pathLst>
            </a:custGeom>
            <a:solidFill>
              <a:srgbClr val="EF7B54"/>
            </a:solidFill>
            <a:ln>
              <a:noFill/>
            </a:ln>
          </p:spPr>
        </p:sp>
        <p:sp>
          <p:nvSpPr>
            <p:cNvPr id="15" name="TextBox 15"/>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sp>
        <p:nvSpPr>
          <p:cNvPr id="16" name="TextBox 16"/>
          <p:cNvSpPr txBox="1"/>
          <p:nvPr/>
        </p:nvSpPr>
        <p:spPr>
          <a:xfrm>
            <a:off x="7290959" y="7747021"/>
            <a:ext cx="4855668" cy="500380"/>
          </a:xfrm>
          <a:prstGeom prst="rect">
            <a:avLst/>
          </a:prstGeom>
        </p:spPr>
        <p:txBody>
          <a:bodyPr lIns="0" tIns="0" rIns="0" bIns="0" rtlCol="0" anchor="t">
            <a:spAutoFit/>
          </a:bodyPr>
          <a:lstStyle/>
          <a:p>
            <a:pPr algn="ctr">
              <a:lnSpc>
                <a:spcPts val="3920"/>
              </a:lnSpc>
            </a:pPr>
            <a:r>
              <a:rPr lang="en-US" sz="2800">
                <a:solidFill>
                  <a:srgbClr val="FFFFFF"/>
                </a:solidFill>
                <a:latin typeface="Roboto Condensed Bold"/>
              </a:rPr>
              <a:t>PROJECT ONE</a:t>
            </a:r>
          </a:p>
        </p:txBody>
      </p:sp>
      <p:sp>
        <p:nvSpPr>
          <p:cNvPr id="17" name="TextBox 17"/>
          <p:cNvSpPr txBox="1"/>
          <p:nvPr/>
        </p:nvSpPr>
        <p:spPr>
          <a:xfrm>
            <a:off x="12403632" y="7747021"/>
            <a:ext cx="4855668" cy="464871"/>
          </a:xfrm>
          <a:prstGeom prst="rect">
            <a:avLst/>
          </a:prstGeom>
        </p:spPr>
        <p:txBody>
          <a:bodyPr lIns="0" tIns="0" rIns="0" bIns="0" rtlCol="0" anchor="t">
            <a:spAutoFit/>
          </a:bodyPr>
          <a:lstStyle/>
          <a:p>
            <a:pPr algn="ctr">
              <a:lnSpc>
                <a:spcPts val="3920"/>
              </a:lnSpc>
            </a:pPr>
            <a:r>
              <a:rPr lang="en-US" sz="2800" dirty="0">
                <a:solidFill>
                  <a:srgbClr val="FFFFFF"/>
                </a:solidFill>
                <a:latin typeface="Roboto Condensed Bold"/>
              </a:rPr>
              <a:t>BUSINESS BACKGROUND</a:t>
            </a:r>
          </a:p>
        </p:txBody>
      </p:sp>
      <p:sp>
        <p:nvSpPr>
          <p:cNvPr id="18" name="TextBox 18"/>
          <p:cNvSpPr txBox="1"/>
          <p:nvPr/>
        </p:nvSpPr>
        <p:spPr>
          <a:xfrm>
            <a:off x="1028700" y="2878461"/>
            <a:ext cx="11117927" cy="4818627"/>
          </a:xfrm>
          <a:prstGeom prst="rect">
            <a:avLst/>
          </a:prstGeom>
        </p:spPr>
        <p:txBody>
          <a:bodyPr wrap="square" lIns="0" tIns="0" rIns="0" bIns="0" rtlCol="0" anchor="t">
            <a:spAutoFit/>
          </a:bodyPr>
          <a:lstStyle/>
          <a:p>
            <a:pPr>
              <a:lnSpc>
                <a:spcPts val="2880"/>
              </a:lnSpc>
            </a:pPr>
            <a:r>
              <a:rPr lang="en-US" sz="2400" dirty="0">
                <a:solidFill>
                  <a:srgbClr val="000000"/>
                </a:solidFill>
                <a:latin typeface="Roboto Condensed"/>
              </a:rPr>
              <a:t>A warranty is essentially a promise made by the manufacturer to the customer that the product will meet certain standards of quality and reliability.</a:t>
            </a:r>
          </a:p>
          <a:p>
            <a:pPr>
              <a:lnSpc>
                <a:spcPts val="2880"/>
              </a:lnSpc>
            </a:pPr>
            <a:endParaRPr lang="en-US" sz="2400" dirty="0">
              <a:solidFill>
                <a:srgbClr val="000000"/>
              </a:solidFill>
              <a:latin typeface="Roboto Condensed"/>
            </a:endParaRPr>
          </a:p>
          <a:p>
            <a:pPr>
              <a:lnSpc>
                <a:spcPts val="2880"/>
              </a:lnSpc>
            </a:pPr>
            <a:r>
              <a:rPr lang="en-US" sz="2400" dirty="0">
                <a:solidFill>
                  <a:srgbClr val="000000"/>
                </a:solidFill>
                <a:latin typeface="Roboto Condensed"/>
              </a:rPr>
              <a:t>The data collected from the after-sales (AS) portal is also very important as it provides valuable insights into the current failure modes of the product. By analyzing this data, the manufacturer can identify patterns and trends in the failures, and take appropriate actions to improve the design and manufacturing processes. This can ultimately lead to a more reliable and higher-quality product.</a:t>
            </a:r>
          </a:p>
          <a:p>
            <a:pPr>
              <a:lnSpc>
                <a:spcPts val="2880"/>
              </a:lnSpc>
            </a:pPr>
            <a:endParaRPr lang="en-US" sz="2400" dirty="0">
              <a:solidFill>
                <a:srgbClr val="000000"/>
              </a:solidFill>
              <a:latin typeface="Roboto Condensed"/>
            </a:endParaRPr>
          </a:p>
          <a:p>
            <a:pPr>
              <a:lnSpc>
                <a:spcPts val="2880"/>
              </a:lnSpc>
            </a:pPr>
            <a:r>
              <a:rPr lang="en-US" sz="2400" dirty="0">
                <a:solidFill>
                  <a:srgbClr val="000000"/>
                </a:solidFill>
                <a:latin typeface="Roboto Condensed"/>
              </a:rPr>
              <a:t>Overall, both warranty and the data collected from the AS portal are critical components of ensuring product reliability and customer satisfaction. It is important for manufacturers to continuously monitor and improve both aspects in order to maintain their reputation and competitiveness in the market.</a:t>
            </a:r>
          </a:p>
        </p:txBody>
      </p:sp>
      <p:pic>
        <p:nvPicPr>
          <p:cNvPr id="19" name="Picture 19"/>
          <p:cNvPicPr>
            <a:picLocks noChangeAspect="1"/>
          </p:cNvPicPr>
          <p:nvPr/>
        </p:nvPicPr>
        <p:blipFill>
          <a:blip r:embed="rId2"/>
          <a:srcRect l="56068" t="13865" r="20885" b="10863"/>
          <a:stretch>
            <a:fillRect/>
          </a:stretch>
        </p:blipFill>
        <p:spPr>
          <a:xfrm>
            <a:off x="12403632" y="1028700"/>
            <a:ext cx="4855668" cy="629765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067800"/>
            <a:ext cx="4611469" cy="0"/>
          </a:xfrm>
          <a:prstGeom prst="line">
            <a:avLst/>
          </a:prstGeom>
          <a:ln w="190500" cap="flat">
            <a:solidFill>
              <a:srgbClr val="000000"/>
            </a:solidFill>
            <a:prstDash val="solid"/>
            <a:headEnd type="none" w="sm" len="sm"/>
            <a:tailEnd type="none" w="sm" len="sm"/>
          </a:ln>
        </p:spPr>
      </p:sp>
      <p:sp>
        <p:nvSpPr>
          <p:cNvPr id="3" name="AutoShape 3"/>
          <p:cNvSpPr/>
          <p:nvPr/>
        </p:nvSpPr>
        <p:spPr>
          <a:xfrm>
            <a:off x="5640169" y="9067800"/>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067800"/>
            <a:ext cx="4646761" cy="0"/>
          </a:xfrm>
          <a:prstGeom prst="line">
            <a:avLst/>
          </a:prstGeom>
          <a:ln w="190500" cap="flat">
            <a:solidFill>
              <a:srgbClr val="81CFC2"/>
            </a:solidFill>
            <a:prstDash val="solid"/>
            <a:headEnd type="none" w="sm" len="sm"/>
            <a:tailEnd type="none" w="sm" len="sm"/>
          </a:ln>
        </p:spPr>
      </p:sp>
      <p:sp>
        <p:nvSpPr>
          <p:cNvPr id="5" name="TextBox 5"/>
          <p:cNvSpPr txBox="1"/>
          <p:nvPr/>
        </p:nvSpPr>
        <p:spPr>
          <a:xfrm>
            <a:off x="15796445" y="8757920"/>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6" name="TextBox 6"/>
          <p:cNvSpPr txBox="1"/>
          <p:nvPr/>
        </p:nvSpPr>
        <p:spPr>
          <a:xfrm>
            <a:off x="16433798" y="8751253"/>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u="none" dirty="0">
                <a:solidFill>
                  <a:srgbClr val="000000"/>
                </a:solidFill>
                <a:latin typeface="Roboto Condensed Bold"/>
              </a:rPr>
              <a:t>05</a:t>
            </a:r>
          </a:p>
        </p:txBody>
      </p:sp>
      <p:sp>
        <p:nvSpPr>
          <p:cNvPr id="7" name="TextBox 7"/>
          <p:cNvSpPr txBox="1"/>
          <p:nvPr/>
        </p:nvSpPr>
        <p:spPr>
          <a:xfrm>
            <a:off x="4371964" y="207511"/>
            <a:ext cx="9544071" cy="1202189"/>
          </a:xfrm>
          <a:prstGeom prst="rect">
            <a:avLst/>
          </a:prstGeom>
        </p:spPr>
        <p:txBody>
          <a:bodyPr lIns="0" tIns="0" rIns="0" bIns="0" rtlCol="0" anchor="t">
            <a:spAutoFit/>
          </a:bodyPr>
          <a:lstStyle/>
          <a:p>
            <a:pPr algn="ctr">
              <a:lnSpc>
                <a:spcPts val="10080"/>
              </a:lnSpc>
            </a:pPr>
            <a:r>
              <a:rPr lang="en-US" sz="7200" dirty="0">
                <a:solidFill>
                  <a:srgbClr val="EF7B54"/>
                </a:solidFill>
                <a:latin typeface="Roboto Condensed Bold"/>
              </a:rPr>
              <a:t>BUSINESS CONTEXT</a:t>
            </a:r>
          </a:p>
        </p:txBody>
      </p:sp>
      <p:sp>
        <p:nvSpPr>
          <p:cNvPr id="8" name="TextBox 8"/>
          <p:cNvSpPr txBox="1"/>
          <p:nvPr/>
        </p:nvSpPr>
        <p:spPr>
          <a:xfrm>
            <a:off x="356330" y="4795019"/>
            <a:ext cx="5332607" cy="577081"/>
          </a:xfrm>
          <a:prstGeom prst="rect">
            <a:avLst/>
          </a:prstGeom>
        </p:spPr>
        <p:txBody>
          <a:bodyPr wrap="square" lIns="0" tIns="0" rIns="0" bIns="0" rtlCol="0" anchor="t">
            <a:spAutoFit/>
          </a:bodyPr>
          <a:lstStyle/>
          <a:p>
            <a:pPr algn="ctr">
              <a:lnSpc>
                <a:spcPts val="4480"/>
              </a:lnSpc>
            </a:pPr>
            <a:r>
              <a:rPr lang="en-US" sz="4000" dirty="0">
                <a:solidFill>
                  <a:srgbClr val="81CFC2"/>
                </a:solidFill>
                <a:latin typeface="Roboto Condensed"/>
              </a:rPr>
              <a:t>BUSINESS OPPORTUNITY</a:t>
            </a:r>
          </a:p>
        </p:txBody>
      </p:sp>
      <p:sp>
        <p:nvSpPr>
          <p:cNvPr id="9" name="TextBox 9"/>
          <p:cNvSpPr txBox="1"/>
          <p:nvPr/>
        </p:nvSpPr>
        <p:spPr>
          <a:xfrm>
            <a:off x="3505200" y="2441805"/>
            <a:ext cx="10410835" cy="1843453"/>
          </a:xfrm>
          <a:prstGeom prst="rect">
            <a:avLst/>
          </a:prstGeom>
        </p:spPr>
        <p:txBody>
          <a:bodyPr wrap="square" lIns="0" tIns="0" rIns="0" bIns="0" rtlCol="0" anchor="t">
            <a:spAutoFit/>
          </a:bodyPr>
          <a:lstStyle/>
          <a:p>
            <a:pPr algn="just">
              <a:lnSpc>
                <a:spcPts val="2880"/>
              </a:lnSpc>
            </a:pPr>
            <a:r>
              <a:rPr lang="en-US" sz="2400" dirty="0">
                <a:solidFill>
                  <a:srgbClr val="7A547E"/>
                </a:solidFill>
                <a:latin typeface="Roboto Condensed"/>
              </a:rPr>
              <a:t>The company is experiencing high warranty costs, a warranty data portal could help identify the specific products or product categories that are driving these costs. </a:t>
            </a:r>
          </a:p>
          <a:p>
            <a:pPr algn="just">
              <a:lnSpc>
                <a:spcPts val="2880"/>
              </a:lnSpc>
            </a:pPr>
            <a:endParaRPr lang="en-US" sz="2400" dirty="0">
              <a:solidFill>
                <a:srgbClr val="7A547E"/>
              </a:solidFill>
              <a:latin typeface="Roboto Condensed"/>
            </a:endParaRPr>
          </a:p>
          <a:p>
            <a:pPr algn="just">
              <a:lnSpc>
                <a:spcPts val="2880"/>
              </a:lnSpc>
            </a:pPr>
            <a:r>
              <a:rPr lang="en-US" sz="2400" dirty="0">
                <a:solidFill>
                  <a:srgbClr val="7A547E"/>
                </a:solidFill>
                <a:latin typeface="Roboto Condensed"/>
              </a:rPr>
              <a:t>The portal could identify the most common causes of warranty claims and the products that have the highest frequency of claims.</a:t>
            </a:r>
          </a:p>
        </p:txBody>
      </p:sp>
      <p:grpSp>
        <p:nvGrpSpPr>
          <p:cNvPr id="15" name="Group 15"/>
          <p:cNvGrpSpPr/>
          <p:nvPr/>
        </p:nvGrpSpPr>
        <p:grpSpPr>
          <a:xfrm rot="5400000">
            <a:off x="12650070" y="3034443"/>
            <a:ext cx="7567455" cy="3115779"/>
            <a:chOff x="0" y="0"/>
            <a:chExt cx="1079024" cy="444271"/>
          </a:xfrm>
        </p:grpSpPr>
        <p:sp>
          <p:nvSpPr>
            <p:cNvPr id="16" name="Freeform 16"/>
            <p:cNvSpPr/>
            <p:nvPr/>
          </p:nvSpPr>
          <p:spPr>
            <a:xfrm>
              <a:off x="0" y="0"/>
              <a:ext cx="1079024" cy="444271"/>
            </a:xfrm>
            <a:custGeom>
              <a:avLst/>
              <a:gdLst/>
              <a:ahLst/>
              <a:cxnLst/>
              <a:rect l="l" t="t" r="r" b="b"/>
              <a:pathLst>
                <a:path w="1079024" h="444271">
                  <a:moveTo>
                    <a:pt x="0" y="0"/>
                  </a:moveTo>
                  <a:lnTo>
                    <a:pt x="1079024" y="0"/>
                  </a:lnTo>
                  <a:lnTo>
                    <a:pt x="1079024" y="444271"/>
                  </a:lnTo>
                  <a:lnTo>
                    <a:pt x="0" y="444271"/>
                  </a:lnTo>
                  <a:close/>
                </a:path>
              </a:pathLst>
            </a:custGeom>
            <a:solidFill>
              <a:srgbClr val="EF7B54"/>
            </a:solidFill>
            <a:ln>
              <a:noFill/>
            </a:ln>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18" name="Group 18"/>
          <p:cNvGrpSpPr>
            <a:grpSpLocks noChangeAspect="1"/>
          </p:cNvGrpSpPr>
          <p:nvPr/>
        </p:nvGrpSpPr>
        <p:grpSpPr>
          <a:xfrm>
            <a:off x="14875895" y="1409701"/>
            <a:ext cx="3115779" cy="3115766"/>
            <a:chOff x="0" y="0"/>
            <a:chExt cx="6350025" cy="6350000"/>
          </a:xfrm>
        </p:grpSpPr>
        <p:sp>
          <p:nvSpPr>
            <p:cNvPr id="19" name="Freeform 19"/>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14634" r="-35365"/>
              </a:stretch>
            </a:blipFill>
          </p:spPr>
        </p:sp>
      </p:grpSp>
      <p:sp>
        <p:nvSpPr>
          <p:cNvPr id="20" name="TextBox 20"/>
          <p:cNvSpPr txBox="1"/>
          <p:nvPr/>
        </p:nvSpPr>
        <p:spPr>
          <a:xfrm>
            <a:off x="14993522" y="5843883"/>
            <a:ext cx="2880537" cy="535403"/>
          </a:xfrm>
          <a:prstGeom prst="rect">
            <a:avLst/>
          </a:prstGeom>
        </p:spPr>
        <p:txBody>
          <a:bodyPr lIns="0" tIns="0" rIns="0" bIns="0" rtlCol="0" anchor="t">
            <a:spAutoFit/>
          </a:bodyPr>
          <a:lstStyle/>
          <a:p>
            <a:pPr algn="ctr">
              <a:lnSpc>
                <a:spcPts val="4480"/>
              </a:lnSpc>
            </a:pPr>
            <a:r>
              <a:rPr lang="en-US" sz="3200" dirty="0">
                <a:solidFill>
                  <a:srgbClr val="FFFFFF"/>
                </a:solidFill>
                <a:latin typeface="Roboto Condensed Bold"/>
              </a:rPr>
              <a:t>OPPORTUNITY</a:t>
            </a:r>
          </a:p>
        </p:txBody>
      </p:sp>
      <p:sp>
        <p:nvSpPr>
          <p:cNvPr id="22" name="TextBox 8">
            <a:extLst>
              <a:ext uri="{FF2B5EF4-FFF2-40B4-BE49-F238E27FC236}">
                <a16:creationId xmlns:a16="http://schemas.microsoft.com/office/drawing/2014/main" id="{A8A405B7-E5B5-58F8-324F-64AC0E03E1EE}"/>
              </a:ext>
            </a:extLst>
          </p:cNvPr>
          <p:cNvSpPr txBox="1"/>
          <p:nvPr/>
        </p:nvSpPr>
        <p:spPr>
          <a:xfrm>
            <a:off x="77593" y="1883047"/>
            <a:ext cx="5332607" cy="577081"/>
          </a:xfrm>
          <a:prstGeom prst="rect">
            <a:avLst/>
          </a:prstGeom>
        </p:spPr>
        <p:txBody>
          <a:bodyPr wrap="square" lIns="0" tIns="0" rIns="0" bIns="0" rtlCol="0" anchor="t">
            <a:spAutoFit/>
          </a:bodyPr>
          <a:lstStyle/>
          <a:p>
            <a:pPr algn="ctr">
              <a:lnSpc>
                <a:spcPts val="4480"/>
              </a:lnSpc>
            </a:pPr>
            <a:r>
              <a:rPr lang="en-US" sz="4000" dirty="0">
                <a:solidFill>
                  <a:srgbClr val="81CFC2"/>
                </a:solidFill>
                <a:latin typeface="Roboto Condensed"/>
              </a:rPr>
              <a:t>PROBLEM STATEMENT</a:t>
            </a:r>
          </a:p>
        </p:txBody>
      </p:sp>
      <p:sp>
        <p:nvSpPr>
          <p:cNvPr id="23" name="TextBox 9">
            <a:extLst>
              <a:ext uri="{FF2B5EF4-FFF2-40B4-BE49-F238E27FC236}">
                <a16:creationId xmlns:a16="http://schemas.microsoft.com/office/drawing/2014/main" id="{6B1BA3B2-4485-3919-8375-78F0A382715F}"/>
              </a:ext>
            </a:extLst>
          </p:cNvPr>
          <p:cNvSpPr txBox="1"/>
          <p:nvPr/>
        </p:nvSpPr>
        <p:spPr>
          <a:xfrm>
            <a:off x="3657600" y="5447311"/>
            <a:ext cx="10410835" cy="3028218"/>
          </a:xfrm>
          <a:prstGeom prst="rect">
            <a:avLst/>
          </a:prstGeom>
        </p:spPr>
        <p:txBody>
          <a:bodyPr wrap="square" lIns="0" tIns="0" rIns="0" bIns="0" rtlCol="0" anchor="t">
            <a:spAutoFit/>
          </a:bodyPr>
          <a:lstStyle/>
          <a:p>
            <a:pPr algn="just">
              <a:lnSpc>
                <a:spcPts val="2880"/>
              </a:lnSpc>
            </a:pPr>
            <a:r>
              <a:rPr lang="en-US" sz="2400" dirty="0">
                <a:solidFill>
                  <a:srgbClr val="7A547E"/>
                </a:solidFill>
                <a:latin typeface="Roboto Condensed"/>
              </a:rPr>
              <a:t>One potential opportunity is to use the warranty data to identify the most common types and causes of failures in their spare parts.</a:t>
            </a:r>
          </a:p>
          <a:p>
            <a:pPr algn="just">
              <a:lnSpc>
                <a:spcPts val="2880"/>
              </a:lnSpc>
            </a:pPr>
            <a:endParaRPr lang="en-US" sz="2400" dirty="0">
              <a:solidFill>
                <a:srgbClr val="7A547E"/>
              </a:solidFill>
              <a:latin typeface="Roboto Condensed"/>
            </a:endParaRPr>
          </a:p>
          <a:p>
            <a:pPr algn="just">
              <a:lnSpc>
                <a:spcPts val="2880"/>
              </a:lnSpc>
            </a:pPr>
            <a:r>
              <a:rPr lang="en-US" sz="2400" dirty="0">
                <a:solidFill>
                  <a:srgbClr val="7A547E"/>
                </a:solidFill>
                <a:latin typeface="Roboto Condensed"/>
              </a:rPr>
              <a:t>By analyzing this information, companies can develop new products and services that address these issues, such as more durable or reliable components, or improved installation and maintenance processes. </a:t>
            </a:r>
          </a:p>
          <a:p>
            <a:pPr algn="just">
              <a:lnSpc>
                <a:spcPts val="2880"/>
              </a:lnSpc>
            </a:pPr>
            <a:endParaRPr lang="en-US" sz="2400" dirty="0">
              <a:solidFill>
                <a:srgbClr val="7A547E"/>
              </a:solidFill>
              <a:latin typeface="Roboto Condensed"/>
            </a:endParaRPr>
          </a:p>
          <a:p>
            <a:pPr algn="just">
              <a:lnSpc>
                <a:spcPts val="2880"/>
              </a:lnSpc>
            </a:pPr>
            <a:r>
              <a:rPr lang="en-US" sz="2400" dirty="0">
                <a:solidFill>
                  <a:srgbClr val="7A547E"/>
                </a:solidFill>
                <a:latin typeface="Roboto Condensed"/>
              </a:rPr>
              <a:t>This can lead to increased customer satisfaction and loyalty, as well as new revenue streams from the sale of these improved products and services.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398952"/>
            <a:ext cx="4611469" cy="0"/>
          </a:xfrm>
          <a:prstGeom prst="line">
            <a:avLst/>
          </a:prstGeom>
          <a:ln w="190500" cap="flat">
            <a:solidFill>
              <a:srgbClr val="000000"/>
            </a:solidFill>
            <a:prstDash val="solid"/>
            <a:headEnd type="none" w="sm" len="sm"/>
            <a:tailEnd type="none" w="sm" len="sm"/>
          </a:ln>
        </p:spPr>
      </p:sp>
      <p:sp>
        <p:nvSpPr>
          <p:cNvPr id="3" name="AutoShape 3"/>
          <p:cNvSpPr/>
          <p:nvPr/>
        </p:nvSpPr>
        <p:spPr>
          <a:xfrm>
            <a:off x="5640169" y="9398952"/>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398952"/>
            <a:ext cx="4646761" cy="0"/>
          </a:xfrm>
          <a:prstGeom prst="line">
            <a:avLst/>
          </a:prstGeom>
          <a:ln w="190500" cap="flat">
            <a:solidFill>
              <a:srgbClr val="81CFC2"/>
            </a:solidFill>
            <a:prstDash val="solid"/>
            <a:headEnd type="none" w="sm" len="sm"/>
            <a:tailEnd type="none" w="sm" len="sm"/>
          </a:ln>
        </p:spPr>
      </p:sp>
      <p:grpSp>
        <p:nvGrpSpPr>
          <p:cNvPr id="5" name="Group 5"/>
          <p:cNvGrpSpPr/>
          <p:nvPr/>
        </p:nvGrpSpPr>
        <p:grpSpPr>
          <a:xfrm>
            <a:off x="1622201" y="3039415"/>
            <a:ext cx="3436072" cy="3606655"/>
            <a:chOff x="0" y="0"/>
            <a:chExt cx="456866" cy="479547"/>
          </a:xfrm>
        </p:grpSpPr>
        <p:sp>
          <p:nvSpPr>
            <p:cNvPr id="6" name="Freeform 6"/>
            <p:cNvSpPr/>
            <p:nvPr/>
          </p:nvSpPr>
          <p:spPr>
            <a:xfrm>
              <a:off x="0" y="0"/>
              <a:ext cx="456866" cy="479547"/>
            </a:xfrm>
            <a:custGeom>
              <a:avLst/>
              <a:gdLst/>
              <a:ahLst/>
              <a:cxnLst/>
              <a:rect l="l" t="t" r="r" b="b"/>
              <a:pathLst>
                <a:path w="456866" h="479547">
                  <a:moveTo>
                    <a:pt x="56328" y="0"/>
                  </a:moveTo>
                  <a:lnTo>
                    <a:pt x="400538" y="0"/>
                  </a:lnTo>
                  <a:cubicBezTo>
                    <a:pt x="415477" y="0"/>
                    <a:pt x="429804" y="5935"/>
                    <a:pt x="440368" y="16498"/>
                  </a:cubicBezTo>
                  <a:cubicBezTo>
                    <a:pt x="450931" y="27062"/>
                    <a:pt x="456866" y="41389"/>
                    <a:pt x="456866" y="56328"/>
                  </a:cubicBezTo>
                  <a:lnTo>
                    <a:pt x="456866" y="423219"/>
                  </a:lnTo>
                  <a:cubicBezTo>
                    <a:pt x="456866" y="454328"/>
                    <a:pt x="431647" y="479547"/>
                    <a:pt x="400538" y="479547"/>
                  </a:cubicBezTo>
                  <a:lnTo>
                    <a:pt x="56328" y="479547"/>
                  </a:lnTo>
                  <a:cubicBezTo>
                    <a:pt x="25219" y="479547"/>
                    <a:pt x="0" y="454328"/>
                    <a:pt x="0" y="423219"/>
                  </a:cubicBezTo>
                  <a:lnTo>
                    <a:pt x="0" y="56328"/>
                  </a:lnTo>
                  <a:cubicBezTo>
                    <a:pt x="0" y="25219"/>
                    <a:pt x="25219" y="0"/>
                    <a:pt x="56328" y="0"/>
                  </a:cubicBezTo>
                  <a:close/>
                </a:path>
              </a:pathLst>
            </a:custGeom>
            <a:solidFill>
              <a:srgbClr val="81CFC2"/>
            </a:solidFill>
            <a:ln w="47625">
              <a:solidFill>
                <a:srgbClr val="81CFC2"/>
              </a:solidFill>
            </a:ln>
          </p:spPr>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8" name="Group 8"/>
          <p:cNvGrpSpPr/>
          <p:nvPr/>
        </p:nvGrpSpPr>
        <p:grpSpPr>
          <a:xfrm>
            <a:off x="5491376" y="3039415"/>
            <a:ext cx="3436072" cy="3606655"/>
            <a:chOff x="0" y="0"/>
            <a:chExt cx="456866" cy="479547"/>
          </a:xfrm>
        </p:grpSpPr>
        <p:sp>
          <p:nvSpPr>
            <p:cNvPr id="9" name="Freeform 9"/>
            <p:cNvSpPr/>
            <p:nvPr/>
          </p:nvSpPr>
          <p:spPr>
            <a:xfrm>
              <a:off x="0" y="0"/>
              <a:ext cx="456866" cy="479547"/>
            </a:xfrm>
            <a:custGeom>
              <a:avLst/>
              <a:gdLst/>
              <a:ahLst/>
              <a:cxnLst/>
              <a:rect l="l" t="t" r="r" b="b"/>
              <a:pathLst>
                <a:path w="456866" h="479547">
                  <a:moveTo>
                    <a:pt x="56328" y="0"/>
                  </a:moveTo>
                  <a:lnTo>
                    <a:pt x="400538" y="0"/>
                  </a:lnTo>
                  <a:cubicBezTo>
                    <a:pt x="415477" y="0"/>
                    <a:pt x="429804" y="5935"/>
                    <a:pt x="440368" y="16498"/>
                  </a:cubicBezTo>
                  <a:cubicBezTo>
                    <a:pt x="450931" y="27062"/>
                    <a:pt x="456866" y="41389"/>
                    <a:pt x="456866" y="56328"/>
                  </a:cubicBezTo>
                  <a:lnTo>
                    <a:pt x="456866" y="423219"/>
                  </a:lnTo>
                  <a:cubicBezTo>
                    <a:pt x="456866" y="454328"/>
                    <a:pt x="431647" y="479547"/>
                    <a:pt x="400538" y="479547"/>
                  </a:cubicBezTo>
                  <a:lnTo>
                    <a:pt x="56328" y="479547"/>
                  </a:lnTo>
                  <a:cubicBezTo>
                    <a:pt x="25219" y="479547"/>
                    <a:pt x="0" y="454328"/>
                    <a:pt x="0" y="423219"/>
                  </a:cubicBezTo>
                  <a:lnTo>
                    <a:pt x="0" y="56328"/>
                  </a:lnTo>
                  <a:cubicBezTo>
                    <a:pt x="0" y="25219"/>
                    <a:pt x="25219" y="0"/>
                    <a:pt x="56328" y="0"/>
                  </a:cubicBezTo>
                  <a:close/>
                </a:path>
              </a:pathLst>
            </a:custGeom>
            <a:solidFill>
              <a:srgbClr val="81CFC2"/>
            </a:solidFill>
            <a:ln w="47625">
              <a:solidFill>
                <a:srgbClr val="81CFC2"/>
              </a:solidFill>
            </a:ln>
          </p:spPr>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11" name="Group 11"/>
          <p:cNvGrpSpPr/>
          <p:nvPr/>
        </p:nvGrpSpPr>
        <p:grpSpPr>
          <a:xfrm>
            <a:off x="9360552" y="3039415"/>
            <a:ext cx="3436072" cy="3606655"/>
            <a:chOff x="0" y="0"/>
            <a:chExt cx="456866" cy="479547"/>
          </a:xfrm>
        </p:grpSpPr>
        <p:sp>
          <p:nvSpPr>
            <p:cNvPr id="12" name="Freeform 12"/>
            <p:cNvSpPr/>
            <p:nvPr/>
          </p:nvSpPr>
          <p:spPr>
            <a:xfrm>
              <a:off x="0" y="0"/>
              <a:ext cx="456866" cy="479547"/>
            </a:xfrm>
            <a:custGeom>
              <a:avLst/>
              <a:gdLst/>
              <a:ahLst/>
              <a:cxnLst/>
              <a:rect l="l" t="t" r="r" b="b"/>
              <a:pathLst>
                <a:path w="456866" h="479547">
                  <a:moveTo>
                    <a:pt x="56328" y="0"/>
                  </a:moveTo>
                  <a:lnTo>
                    <a:pt x="400538" y="0"/>
                  </a:lnTo>
                  <a:cubicBezTo>
                    <a:pt x="415477" y="0"/>
                    <a:pt x="429804" y="5935"/>
                    <a:pt x="440368" y="16498"/>
                  </a:cubicBezTo>
                  <a:cubicBezTo>
                    <a:pt x="450931" y="27062"/>
                    <a:pt x="456866" y="41389"/>
                    <a:pt x="456866" y="56328"/>
                  </a:cubicBezTo>
                  <a:lnTo>
                    <a:pt x="456866" y="423219"/>
                  </a:lnTo>
                  <a:cubicBezTo>
                    <a:pt x="456866" y="454328"/>
                    <a:pt x="431647" y="479547"/>
                    <a:pt x="400538" y="479547"/>
                  </a:cubicBezTo>
                  <a:lnTo>
                    <a:pt x="56328" y="479547"/>
                  </a:lnTo>
                  <a:cubicBezTo>
                    <a:pt x="25219" y="479547"/>
                    <a:pt x="0" y="454328"/>
                    <a:pt x="0" y="423219"/>
                  </a:cubicBezTo>
                  <a:lnTo>
                    <a:pt x="0" y="56328"/>
                  </a:lnTo>
                  <a:cubicBezTo>
                    <a:pt x="0" y="25219"/>
                    <a:pt x="25219" y="0"/>
                    <a:pt x="56328" y="0"/>
                  </a:cubicBezTo>
                  <a:close/>
                </a:path>
              </a:pathLst>
            </a:custGeom>
            <a:solidFill>
              <a:srgbClr val="81CFC2"/>
            </a:solidFill>
            <a:ln w="47625">
              <a:solidFill>
                <a:srgbClr val="81CFC2"/>
              </a:solidFill>
            </a:ln>
          </p:spPr>
        </p:sp>
        <p:sp>
          <p:nvSpPr>
            <p:cNvPr id="13" name="TextBox 13"/>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14" name="Group 14"/>
          <p:cNvGrpSpPr/>
          <p:nvPr/>
        </p:nvGrpSpPr>
        <p:grpSpPr>
          <a:xfrm>
            <a:off x="13229728" y="3039415"/>
            <a:ext cx="3436072" cy="3606655"/>
            <a:chOff x="0" y="0"/>
            <a:chExt cx="456866" cy="479547"/>
          </a:xfrm>
        </p:grpSpPr>
        <p:sp>
          <p:nvSpPr>
            <p:cNvPr id="15" name="Freeform 15"/>
            <p:cNvSpPr/>
            <p:nvPr/>
          </p:nvSpPr>
          <p:spPr>
            <a:xfrm>
              <a:off x="0" y="0"/>
              <a:ext cx="456866" cy="479547"/>
            </a:xfrm>
            <a:custGeom>
              <a:avLst/>
              <a:gdLst/>
              <a:ahLst/>
              <a:cxnLst/>
              <a:rect l="l" t="t" r="r" b="b"/>
              <a:pathLst>
                <a:path w="456866" h="479547">
                  <a:moveTo>
                    <a:pt x="56328" y="0"/>
                  </a:moveTo>
                  <a:lnTo>
                    <a:pt x="400538" y="0"/>
                  </a:lnTo>
                  <a:cubicBezTo>
                    <a:pt x="415477" y="0"/>
                    <a:pt x="429804" y="5935"/>
                    <a:pt x="440368" y="16498"/>
                  </a:cubicBezTo>
                  <a:cubicBezTo>
                    <a:pt x="450931" y="27062"/>
                    <a:pt x="456866" y="41389"/>
                    <a:pt x="456866" y="56328"/>
                  </a:cubicBezTo>
                  <a:lnTo>
                    <a:pt x="456866" y="423219"/>
                  </a:lnTo>
                  <a:cubicBezTo>
                    <a:pt x="456866" y="454328"/>
                    <a:pt x="431647" y="479547"/>
                    <a:pt x="400538" y="479547"/>
                  </a:cubicBezTo>
                  <a:lnTo>
                    <a:pt x="56328" y="479547"/>
                  </a:lnTo>
                  <a:cubicBezTo>
                    <a:pt x="25219" y="479547"/>
                    <a:pt x="0" y="454328"/>
                    <a:pt x="0" y="423219"/>
                  </a:cubicBezTo>
                  <a:lnTo>
                    <a:pt x="0" y="56328"/>
                  </a:lnTo>
                  <a:cubicBezTo>
                    <a:pt x="0" y="25219"/>
                    <a:pt x="25219" y="0"/>
                    <a:pt x="56328" y="0"/>
                  </a:cubicBezTo>
                  <a:close/>
                </a:path>
              </a:pathLst>
            </a:custGeom>
            <a:solidFill>
              <a:srgbClr val="81CFC2"/>
            </a:solidFill>
            <a:ln w="47625">
              <a:solidFill>
                <a:srgbClr val="81CFC2"/>
              </a:solidFill>
            </a:ln>
          </p:spPr>
        </p:sp>
        <p:sp>
          <p:nvSpPr>
            <p:cNvPr id="16" name="TextBox 16"/>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17" name="Group 17"/>
          <p:cNvGrpSpPr/>
          <p:nvPr/>
        </p:nvGrpSpPr>
        <p:grpSpPr>
          <a:xfrm>
            <a:off x="1901386" y="3314764"/>
            <a:ext cx="2926969" cy="3055958"/>
            <a:chOff x="0" y="0"/>
            <a:chExt cx="389175" cy="406325"/>
          </a:xfrm>
        </p:grpSpPr>
        <p:sp>
          <p:nvSpPr>
            <p:cNvPr id="18" name="Freeform 18"/>
            <p:cNvSpPr/>
            <p:nvPr/>
          </p:nvSpPr>
          <p:spPr>
            <a:xfrm>
              <a:off x="0" y="0"/>
              <a:ext cx="389175" cy="406325"/>
            </a:xfrm>
            <a:custGeom>
              <a:avLst/>
              <a:gdLst/>
              <a:ahLst/>
              <a:cxnLst/>
              <a:rect l="l" t="t" r="r" b="b"/>
              <a:pathLst>
                <a:path w="389175" h="406325">
                  <a:moveTo>
                    <a:pt x="66126" y="0"/>
                  </a:moveTo>
                  <a:lnTo>
                    <a:pt x="323049" y="0"/>
                  </a:lnTo>
                  <a:cubicBezTo>
                    <a:pt x="359569" y="0"/>
                    <a:pt x="389175" y="29605"/>
                    <a:pt x="389175" y="66126"/>
                  </a:cubicBezTo>
                  <a:lnTo>
                    <a:pt x="389175" y="340200"/>
                  </a:lnTo>
                  <a:cubicBezTo>
                    <a:pt x="389175" y="376720"/>
                    <a:pt x="359569" y="406325"/>
                    <a:pt x="323049" y="406325"/>
                  </a:cubicBezTo>
                  <a:lnTo>
                    <a:pt x="66126" y="406325"/>
                  </a:lnTo>
                  <a:cubicBezTo>
                    <a:pt x="29605" y="406325"/>
                    <a:pt x="0" y="376720"/>
                    <a:pt x="0" y="340200"/>
                  </a:cubicBezTo>
                  <a:lnTo>
                    <a:pt x="0" y="66126"/>
                  </a:lnTo>
                  <a:cubicBezTo>
                    <a:pt x="0" y="29605"/>
                    <a:pt x="29605" y="0"/>
                    <a:pt x="66126" y="0"/>
                  </a:cubicBezTo>
                  <a:close/>
                </a:path>
              </a:pathLst>
            </a:custGeom>
            <a:solidFill>
              <a:srgbClr val="81CFC2"/>
            </a:solidFill>
            <a:ln w="95250">
              <a:solidFill>
                <a:srgbClr val="FFFFFF"/>
              </a:solidFill>
            </a:ln>
          </p:spPr>
        </p:sp>
        <p:sp>
          <p:nvSpPr>
            <p:cNvPr id="19" name="TextBox 19"/>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20" name="Group 20"/>
          <p:cNvGrpSpPr/>
          <p:nvPr/>
        </p:nvGrpSpPr>
        <p:grpSpPr>
          <a:xfrm>
            <a:off x="5754139" y="3314764"/>
            <a:ext cx="2926969" cy="3055958"/>
            <a:chOff x="0" y="0"/>
            <a:chExt cx="389175" cy="406325"/>
          </a:xfrm>
        </p:grpSpPr>
        <p:sp>
          <p:nvSpPr>
            <p:cNvPr id="21" name="Freeform 21"/>
            <p:cNvSpPr/>
            <p:nvPr/>
          </p:nvSpPr>
          <p:spPr>
            <a:xfrm>
              <a:off x="0" y="0"/>
              <a:ext cx="389175" cy="406325"/>
            </a:xfrm>
            <a:custGeom>
              <a:avLst/>
              <a:gdLst/>
              <a:ahLst/>
              <a:cxnLst/>
              <a:rect l="l" t="t" r="r" b="b"/>
              <a:pathLst>
                <a:path w="389175" h="406325">
                  <a:moveTo>
                    <a:pt x="66126" y="0"/>
                  </a:moveTo>
                  <a:lnTo>
                    <a:pt x="323049" y="0"/>
                  </a:lnTo>
                  <a:cubicBezTo>
                    <a:pt x="359569" y="0"/>
                    <a:pt x="389175" y="29605"/>
                    <a:pt x="389175" y="66126"/>
                  </a:cubicBezTo>
                  <a:lnTo>
                    <a:pt x="389175" y="340200"/>
                  </a:lnTo>
                  <a:cubicBezTo>
                    <a:pt x="389175" y="376720"/>
                    <a:pt x="359569" y="406325"/>
                    <a:pt x="323049" y="406325"/>
                  </a:cubicBezTo>
                  <a:lnTo>
                    <a:pt x="66126" y="406325"/>
                  </a:lnTo>
                  <a:cubicBezTo>
                    <a:pt x="29605" y="406325"/>
                    <a:pt x="0" y="376720"/>
                    <a:pt x="0" y="340200"/>
                  </a:cubicBezTo>
                  <a:lnTo>
                    <a:pt x="0" y="66126"/>
                  </a:lnTo>
                  <a:cubicBezTo>
                    <a:pt x="0" y="29605"/>
                    <a:pt x="29605" y="0"/>
                    <a:pt x="66126" y="0"/>
                  </a:cubicBezTo>
                  <a:close/>
                </a:path>
              </a:pathLst>
            </a:custGeom>
            <a:solidFill>
              <a:srgbClr val="81CFC2"/>
            </a:solidFill>
            <a:ln w="95250">
              <a:solidFill>
                <a:srgbClr val="FFFFFF"/>
              </a:solidFill>
            </a:ln>
          </p:spPr>
        </p:sp>
        <p:sp>
          <p:nvSpPr>
            <p:cNvPr id="22" name="TextBox 22"/>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23" name="Group 23"/>
          <p:cNvGrpSpPr/>
          <p:nvPr/>
        </p:nvGrpSpPr>
        <p:grpSpPr>
          <a:xfrm>
            <a:off x="9622773" y="3314764"/>
            <a:ext cx="2926969" cy="3055958"/>
            <a:chOff x="0" y="0"/>
            <a:chExt cx="389175" cy="406325"/>
          </a:xfrm>
        </p:grpSpPr>
        <p:sp>
          <p:nvSpPr>
            <p:cNvPr id="24" name="Freeform 24"/>
            <p:cNvSpPr/>
            <p:nvPr/>
          </p:nvSpPr>
          <p:spPr>
            <a:xfrm>
              <a:off x="0" y="0"/>
              <a:ext cx="389175" cy="406325"/>
            </a:xfrm>
            <a:custGeom>
              <a:avLst/>
              <a:gdLst/>
              <a:ahLst/>
              <a:cxnLst/>
              <a:rect l="l" t="t" r="r" b="b"/>
              <a:pathLst>
                <a:path w="389175" h="406325">
                  <a:moveTo>
                    <a:pt x="66126" y="0"/>
                  </a:moveTo>
                  <a:lnTo>
                    <a:pt x="323049" y="0"/>
                  </a:lnTo>
                  <a:cubicBezTo>
                    <a:pt x="359569" y="0"/>
                    <a:pt x="389175" y="29605"/>
                    <a:pt x="389175" y="66126"/>
                  </a:cubicBezTo>
                  <a:lnTo>
                    <a:pt x="389175" y="340200"/>
                  </a:lnTo>
                  <a:cubicBezTo>
                    <a:pt x="389175" y="376720"/>
                    <a:pt x="359569" y="406325"/>
                    <a:pt x="323049" y="406325"/>
                  </a:cubicBezTo>
                  <a:lnTo>
                    <a:pt x="66126" y="406325"/>
                  </a:lnTo>
                  <a:cubicBezTo>
                    <a:pt x="29605" y="406325"/>
                    <a:pt x="0" y="376720"/>
                    <a:pt x="0" y="340200"/>
                  </a:cubicBezTo>
                  <a:lnTo>
                    <a:pt x="0" y="66126"/>
                  </a:lnTo>
                  <a:cubicBezTo>
                    <a:pt x="0" y="29605"/>
                    <a:pt x="29605" y="0"/>
                    <a:pt x="66126" y="0"/>
                  </a:cubicBezTo>
                  <a:close/>
                </a:path>
              </a:pathLst>
            </a:custGeom>
            <a:solidFill>
              <a:srgbClr val="81CFC2"/>
            </a:solidFill>
            <a:ln w="95250">
              <a:solidFill>
                <a:srgbClr val="FFFFFF"/>
              </a:solidFill>
            </a:ln>
          </p:spPr>
        </p:sp>
        <p:sp>
          <p:nvSpPr>
            <p:cNvPr id="25" name="TextBox 25"/>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26" name="Group 26"/>
          <p:cNvGrpSpPr/>
          <p:nvPr/>
        </p:nvGrpSpPr>
        <p:grpSpPr>
          <a:xfrm>
            <a:off x="13487180" y="3314764"/>
            <a:ext cx="2926969" cy="3055958"/>
            <a:chOff x="0" y="0"/>
            <a:chExt cx="389175" cy="406325"/>
          </a:xfrm>
        </p:grpSpPr>
        <p:sp>
          <p:nvSpPr>
            <p:cNvPr id="27" name="Freeform 27"/>
            <p:cNvSpPr/>
            <p:nvPr/>
          </p:nvSpPr>
          <p:spPr>
            <a:xfrm>
              <a:off x="0" y="0"/>
              <a:ext cx="389175" cy="406325"/>
            </a:xfrm>
            <a:custGeom>
              <a:avLst/>
              <a:gdLst/>
              <a:ahLst/>
              <a:cxnLst/>
              <a:rect l="l" t="t" r="r" b="b"/>
              <a:pathLst>
                <a:path w="389175" h="406325">
                  <a:moveTo>
                    <a:pt x="66126" y="0"/>
                  </a:moveTo>
                  <a:lnTo>
                    <a:pt x="323049" y="0"/>
                  </a:lnTo>
                  <a:cubicBezTo>
                    <a:pt x="359569" y="0"/>
                    <a:pt x="389175" y="29605"/>
                    <a:pt x="389175" y="66126"/>
                  </a:cubicBezTo>
                  <a:lnTo>
                    <a:pt x="389175" y="340200"/>
                  </a:lnTo>
                  <a:cubicBezTo>
                    <a:pt x="389175" y="376720"/>
                    <a:pt x="359569" y="406325"/>
                    <a:pt x="323049" y="406325"/>
                  </a:cubicBezTo>
                  <a:lnTo>
                    <a:pt x="66126" y="406325"/>
                  </a:lnTo>
                  <a:cubicBezTo>
                    <a:pt x="29605" y="406325"/>
                    <a:pt x="0" y="376720"/>
                    <a:pt x="0" y="340200"/>
                  </a:cubicBezTo>
                  <a:lnTo>
                    <a:pt x="0" y="66126"/>
                  </a:lnTo>
                  <a:cubicBezTo>
                    <a:pt x="0" y="29605"/>
                    <a:pt x="29605" y="0"/>
                    <a:pt x="66126" y="0"/>
                  </a:cubicBezTo>
                  <a:close/>
                </a:path>
              </a:pathLst>
            </a:custGeom>
            <a:solidFill>
              <a:srgbClr val="81CFC2"/>
            </a:solidFill>
            <a:ln w="95250">
              <a:solidFill>
                <a:srgbClr val="FFFFFF"/>
              </a:solidFill>
            </a:ln>
          </p:spPr>
        </p:sp>
        <p:sp>
          <p:nvSpPr>
            <p:cNvPr id="28" name="TextBox 28"/>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pic>
        <p:nvPicPr>
          <p:cNvPr id="29" name="Picture 2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463443" y="3862176"/>
            <a:ext cx="2037334" cy="2037334"/>
          </a:xfrm>
          <a:prstGeom prst="rect">
            <a:avLst/>
          </a:prstGeom>
        </p:spPr>
      </p:pic>
      <p:pic>
        <p:nvPicPr>
          <p:cNvPr id="30" name="Picture 3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053924" y="3862176"/>
            <a:ext cx="1880450" cy="1880450"/>
          </a:xfrm>
          <a:prstGeom prst="rect">
            <a:avLst/>
          </a:prstGeom>
        </p:spPr>
      </p:pic>
      <p:pic>
        <p:nvPicPr>
          <p:cNvPr id="31" name="Picture 31"/>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247148" y="3862176"/>
            <a:ext cx="1808868" cy="1947637"/>
          </a:xfrm>
          <a:prstGeom prst="rect">
            <a:avLst/>
          </a:prstGeom>
        </p:spPr>
      </p:pic>
      <p:pic>
        <p:nvPicPr>
          <p:cNvPr id="32" name="Picture 32"/>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6185289" y="3889028"/>
            <a:ext cx="2048246" cy="1907429"/>
          </a:xfrm>
          <a:prstGeom prst="rect">
            <a:avLst/>
          </a:prstGeom>
        </p:spPr>
      </p:pic>
      <p:sp>
        <p:nvSpPr>
          <p:cNvPr id="33" name="TextBox 33"/>
          <p:cNvSpPr txBox="1"/>
          <p:nvPr/>
        </p:nvSpPr>
        <p:spPr>
          <a:xfrm>
            <a:off x="15796445" y="9089072"/>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34" name="TextBox 34"/>
          <p:cNvSpPr txBox="1"/>
          <p:nvPr/>
        </p:nvSpPr>
        <p:spPr>
          <a:xfrm>
            <a:off x="16433798" y="9082405"/>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u="none" dirty="0">
                <a:solidFill>
                  <a:srgbClr val="000000"/>
                </a:solidFill>
                <a:latin typeface="Roboto Condensed Bold"/>
              </a:rPr>
              <a:t>06</a:t>
            </a:r>
          </a:p>
        </p:txBody>
      </p:sp>
      <p:sp>
        <p:nvSpPr>
          <p:cNvPr id="35" name="TextBox 35"/>
          <p:cNvSpPr txBox="1"/>
          <p:nvPr/>
        </p:nvSpPr>
        <p:spPr>
          <a:xfrm>
            <a:off x="4371964" y="1214120"/>
            <a:ext cx="9544071" cy="1236345"/>
          </a:xfrm>
          <a:prstGeom prst="rect">
            <a:avLst/>
          </a:prstGeom>
        </p:spPr>
        <p:txBody>
          <a:bodyPr lIns="0" tIns="0" rIns="0" bIns="0" rtlCol="0" anchor="t">
            <a:spAutoFit/>
          </a:bodyPr>
          <a:lstStyle/>
          <a:p>
            <a:pPr algn="ctr">
              <a:lnSpc>
                <a:spcPts val="10080"/>
              </a:lnSpc>
            </a:pPr>
            <a:r>
              <a:rPr lang="en-US" sz="7200">
                <a:solidFill>
                  <a:srgbClr val="EF7B54"/>
                </a:solidFill>
                <a:latin typeface="Roboto Condensed Bold"/>
              </a:rPr>
              <a:t>STRATEGY</a:t>
            </a:r>
          </a:p>
        </p:txBody>
      </p:sp>
      <p:sp>
        <p:nvSpPr>
          <p:cNvPr id="36" name="TextBox 36"/>
          <p:cNvSpPr txBox="1"/>
          <p:nvPr/>
        </p:nvSpPr>
        <p:spPr>
          <a:xfrm>
            <a:off x="7831677" y="800100"/>
            <a:ext cx="2624646" cy="556821"/>
          </a:xfrm>
          <a:prstGeom prst="rect">
            <a:avLst/>
          </a:prstGeom>
        </p:spPr>
        <p:txBody>
          <a:bodyPr lIns="0" tIns="0" rIns="0" bIns="0" rtlCol="0" anchor="t">
            <a:spAutoFit/>
          </a:bodyPr>
          <a:lstStyle/>
          <a:p>
            <a:pPr algn="ctr">
              <a:lnSpc>
                <a:spcPts val="4480"/>
              </a:lnSpc>
            </a:pPr>
            <a:r>
              <a:rPr lang="en-US" sz="3200">
                <a:solidFill>
                  <a:srgbClr val="81CFC2"/>
                </a:solidFill>
                <a:latin typeface="Roboto Condensed"/>
              </a:rPr>
              <a:t>PROJECT</a:t>
            </a:r>
          </a:p>
        </p:txBody>
      </p:sp>
      <p:sp>
        <p:nvSpPr>
          <p:cNvPr id="37" name="TextBox 37"/>
          <p:cNvSpPr txBox="1"/>
          <p:nvPr/>
        </p:nvSpPr>
        <p:spPr>
          <a:xfrm>
            <a:off x="1622201" y="6923726"/>
            <a:ext cx="3436072" cy="965008"/>
          </a:xfrm>
          <a:prstGeom prst="rect">
            <a:avLst/>
          </a:prstGeom>
        </p:spPr>
        <p:txBody>
          <a:bodyPr lIns="0" tIns="0" rIns="0" bIns="0" rtlCol="0" anchor="t">
            <a:spAutoFit/>
          </a:bodyPr>
          <a:lstStyle/>
          <a:p>
            <a:pPr algn="ctr">
              <a:lnSpc>
                <a:spcPts val="3920"/>
              </a:lnSpc>
            </a:pPr>
            <a:r>
              <a:rPr lang="en-US" sz="2800" dirty="0">
                <a:solidFill>
                  <a:srgbClr val="EF7B54"/>
                </a:solidFill>
                <a:latin typeface="Roboto Condensed Bold"/>
              </a:rPr>
              <a:t>DATA COLLECTIONS AND CLEANING</a:t>
            </a:r>
          </a:p>
        </p:txBody>
      </p:sp>
      <p:sp>
        <p:nvSpPr>
          <p:cNvPr id="38" name="TextBox 38"/>
          <p:cNvSpPr txBox="1"/>
          <p:nvPr/>
        </p:nvSpPr>
        <p:spPr>
          <a:xfrm>
            <a:off x="1616398" y="8044815"/>
            <a:ext cx="3441874" cy="984885"/>
          </a:xfrm>
          <a:prstGeom prst="rect">
            <a:avLst/>
          </a:prstGeom>
        </p:spPr>
        <p:txBody>
          <a:bodyPr lIns="0" tIns="0" rIns="0" bIns="0" rtlCol="0" anchor="t">
            <a:spAutoFit/>
          </a:bodyPr>
          <a:lstStyle/>
          <a:p>
            <a:pPr algn="just"/>
            <a:r>
              <a:rPr lang="en-US" sz="1600" dirty="0">
                <a:solidFill>
                  <a:srgbClr val="000000"/>
                </a:solidFill>
                <a:latin typeface="Roboto Condensed"/>
              </a:rPr>
              <a:t>Check the data for missing or incomplete entries, and determine whether the missing data can be filled in or if the record needs to be removed.</a:t>
            </a:r>
          </a:p>
        </p:txBody>
      </p:sp>
      <p:sp>
        <p:nvSpPr>
          <p:cNvPr id="39" name="TextBox 39"/>
          <p:cNvSpPr txBox="1"/>
          <p:nvPr/>
        </p:nvSpPr>
        <p:spPr>
          <a:xfrm>
            <a:off x="5497179" y="6923726"/>
            <a:ext cx="3436072" cy="965008"/>
          </a:xfrm>
          <a:prstGeom prst="rect">
            <a:avLst/>
          </a:prstGeom>
        </p:spPr>
        <p:txBody>
          <a:bodyPr lIns="0" tIns="0" rIns="0" bIns="0" rtlCol="0" anchor="t">
            <a:spAutoFit/>
          </a:bodyPr>
          <a:lstStyle/>
          <a:p>
            <a:pPr algn="ctr">
              <a:lnSpc>
                <a:spcPts val="3920"/>
              </a:lnSpc>
            </a:pPr>
            <a:r>
              <a:rPr lang="en-US" sz="2800" dirty="0">
                <a:solidFill>
                  <a:srgbClr val="EF7B54"/>
                </a:solidFill>
                <a:latin typeface="Roboto Condensed Bold"/>
              </a:rPr>
              <a:t>DATA EXPLORATION AND ANALYSIS</a:t>
            </a:r>
          </a:p>
        </p:txBody>
      </p:sp>
      <p:sp>
        <p:nvSpPr>
          <p:cNvPr id="40" name="TextBox 40"/>
          <p:cNvSpPr txBox="1"/>
          <p:nvPr/>
        </p:nvSpPr>
        <p:spPr>
          <a:xfrm>
            <a:off x="5491376" y="8045100"/>
            <a:ext cx="3441874" cy="1083374"/>
          </a:xfrm>
          <a:prstGeom prst="rect">
            <a:avLst/>
          </a:prstGeom>
        </p:spPr>
        <p:txBody>
          <a:bodyPr lIns="0" tIns="0" rIns="0" bIns="0" rtlCol="0" anchor="t">
            <a:spAutoFit/>
          </a:bodyPr>
          <a:lstStyle/>
          <a:p>
            <a:pPr algn="just"/>
            <a:r>
              <a:rPr lang="en-US" sz="1600" dirty="0">
                <a:solidFill>
                  <a:srgbClr val="000000"/>
                </a:solidFill>
                <a:latin typeface="Roboto Condensed"/>
              </a:rPr>
              <a:t>Look for trends in the data, Look for patterns in the data, and Use data visualizations such as graphs, charts, and maps</a:t>
            </a:r>
          </a:p>
        </p:txBody>
      </p:sp>
      <p:sp>
        <p:nvSpPr>
          <p:cNvPr id="41" name="TextBox 41"/>
          <p:cNvSpPr txBox="1"/>
          <p:nvPr/>
        </p:nvSpPr>
        <p:spPr>
          <a:xfrm>
            <a:off x="9366354" y="6923726"/>
            <a:ext cx="3436072" cy="464871"/>
          </a:xfrm>
          <a:prstGeom prst="rect">
            <a:avLst/>
          </a:prstGeom>
        </p:spPr>
        <p:txBody>
          <a:bodyPr lIns="0" tIns="0" rIns="0" bIns="0" rtlCol="0" anchor="t">
            <a:spAutoFit/>
          </a:bodyPr>
          <a:lstStyle/>
          <a:p>
            <a:pPr algn="ctr">
              <a:lnSpc>
                <a:spcPts val="3920"/>
              </a:lnSpc>
            </a:pPr>
            <a:r>
              <a:rPr lang="en-US" sz="2800" dirty="0">
                <a:solidFill>
                  <a:srgbClr val="EF7B54"/>
                </a:solidFill>
                <a:latin typeface="Roboto Condensed Bold"/>
              </a:rPr>
              <a:t>DATA COLLABORATION</a:t>
            </a:r>
          </a:p>
        </p:txBody>
      </p:sp>
      <p:sp>
        <p:nvSpPr>
          <p:cNvPr id="42" name="TextBox 42"/>
          <p:cNvSpPr txBox="1"/>
          <p:nvPr/>
        </p:nvSpPr>
        <p:spPr>
          <a:xfrm>
            <a:off x="9360552" y="8011887"/>
            <a:ext cx="3441874" cy="984885"/>
          </a:xfrm>
          <a:prstGeom prst="rect">
            <a:avLst/>
          </a:prstGeom>
        </p:spPr>
        <p:txBody>
          <a:bodyPr lIns="0" tIns="0" rIns="0" bIns="0" rtlCol="0" anchor="t">
            <a:spAutoFit/>
          </a:bodyPr>
          <a:lstStyle/>
          <a:p>
            <a:pPr algn="just"/>
            <a:r>
              <a:rPr lang="en-US" sz="1600" dirty="0">
                <a:solidFill>
                  <a:srgbClr val="000000"/>
                </a:solidFill>
                <a:latin typeface="Roboto Condensed"/>
              </a:rPr>
              <a:t>Identify the stakeholders , Share the data with the relevant stakeholders ,and Encourage feedback from stakeholders on the data</a:t>
            </a:r>
          </a:p>
        </p:txBody>
      </p:sp>
      <p:sp>
        <p:nvSpPr>
          <p:cNvPr id="43" name="TextBox 43"/>
          <p:cNvSpPr txBox="1"/>
          <p:nvPr/>
        </p:nvSpPr>
        <p:spPr>
          <a:xfrm>
            <a:off x="13235530" y="6923726"/>
            <a:ext cx="3436072" cy="464871"/>
          </a:xfrm>
          <a:prstGeom prst="rect">
            <a:avLst/>
          </a:prstGeom>
        </p:spPr>
        <p:txBody>
          <a:bodyPr lIns="0" tIns="0" rIns="0" bIns="0" rtlCol="0" anchor="t">
            <a:spAutoFit/>
          </a:bodyPr>
          <a:lstStyle/>
          <a:p>
            <a:pPr algn="ctr">
              <a:lnSpc>
                <a:spcPts val="3920"/>
              </a:lnSpc>
            </a:pPr>
            <a:r>
              <a:rPr lang="en-US" sz="2800" dirty="0">
                <a:solidFill>
                  <a:srgbClr val="EF7B54"/>
                </a:solidFill>
                <a:latin typeface="Roboto Condensed Bold"/>
              </a:rPr>
              <a:t>DATA VALIDATION</a:t>
            </a:r>
          </a:p>
        </p:txBody>
      </p:sp>
      <p:sp>
        <p:nvSpPr>
          <p:cNvPr id="44" name="TextBox 44"/>
          <p:cNvSpPr txBox="1"/>
          <p:nvPr/>
        </p:nvSpPr>
        <p:spPr>
          <a:xfrm>
            <a:off x="13229728" y="7974393"/>
            <a:ext cx="3441874" cy="109989"/>
          </a:xfrm>
          <a:prstGeom prst="rect">
            <a:avLst/>
          </a:prstGeom>
        </p:spPr>
        <p:txBody>
          <a:bodyPr lIns="0" tIns="0" rIns="0" bIns="0" rtlCol="0" anchor="t">
            <a:spAutoFit/>
          </a:bodyPr>
          <a:lstStyle/>
          <a:p>
            <a:pPr algn="just"/>
            <a:r>
              <a:rPr lang="en-US" sz="1600" dirty="0">
                <a:solidFill>
                  <a:srgbClr val="000000"/>
                </a:solidFill>
                <a:latin typeface="Roboto Condensed"/>
              </a:rPr>
              <a:t>Verify that all required fields are present , Ensure that the data is consistent across all entries, and Verify the accuracy of the data by comparing it with other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067800"/>
            <a:ext cx="4611469" cy="0"/>
          </a:xfrm>
          <a:prstGeom prst="line">
            <a:avLst/>
          </a:prstGeom>
          <a:ln w="190500" cap="flat">
            <a:solidFill>
              <a:srgbClr val="000000"/>
            </a:solidFill>
            <a:prstDash val="solid"/>
            <a:headEnd type="none" w="sm" len="sm"/>
            <a:tailEnd type="none" w="sm" len="sm"/>
          </a:ln>
        </p:spPr>
      </p:sp>
      <p:sp>
        <p:nvSpPr>
          <p:cNvPr id="3" name="AutoShape 3"/>
          <p:cNvSpPr/>
          <p:nvPr/>
        </p:nvSpPr>
        <p:spPr>
          <a:xfrm>
            <a:off x="5640169" y="9067800"/>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067800"/>
            <a:ext cx="4646761" cy="0"/>
          </a:xfrm>
          <a:prstGeom prst="line">
            <a:avLst/>
          </a:prstGeom>
          <a:ln w="190500" cap="flat">
            <a:solidFill>
              <a:srgbClr val="81CFC2"/>
            </a:solidFill>
            <a:prstDash val="solid"/>
            <a:headEnd type="none" w="sm" len="sm"/>
            <a:tailEnd type="none" w="sm" len="sm"/>
          </a:ln>
        </p:spPr>
      </p:sp>
      <p:grpSp>
        <p:nvGrpSpPr>
          <p:cNvPr id="5" name="Group 5"/>
          <p:cNvGrpSpPr/>
          <p:nvPr/>
        </p:nvGrpSpPr>
        <p:grpSpPr>
          <a:xfrm>
            <a:off x="1016043" y="3644989"/>
            <a:ext cx="2553997" cy="1325633"/>
            <a:chOff x="0" y="0"/>
            <a:chExt cx="339414" cy="176170"/>
          </a:xfrm>
        </p:grpSpPr>
        <p:sp>
          <p:nvSpPr>
            <p:cNvPr id="6" name="Freeform 6"/>
            <p:cNvSpPr/>
            <p:nvPr/>
          </p:nvSpPr>
          <p:spPr>
            <a:xfrm>
              <a:off x="0" y="0"/>
              <a:ext cx="339414" cy="176170"/>
            </a:xfrm>
            <a:custGeom>
              <a:avLst/>
              <a:gdLst/>
              <a:ahLst/>
              <a:cxnLst/>
              <a:rect l="l" t="t" r="r" b="b"/>
              <a:pathLst>
                <a:path w="339414" h="176170">
                  <a:moveTo>
                    <a:pt x="0" y="0"/>
                  </a:moveTo>
                  <a:lnTo>
                    <a:pt x="339414" y="0"/>
                  </a:lnTo>
                  <a:lnTo>
                    <a:pt x="339414" y="176170"/>
                  </a:lnTo>
                  <a:lnTo>
                    <a:pt x="0" y="176170"/>
                  </a:lnTo>
                  <a:close/>
                </a:path>
              </a:pathLst>
            </a:custGeom>
            <a:solidFill>
              <a:srgbClr val="81CFC2"/>
            </a:solidFill>
            <a:ln>
              <a:noFill/>
            </a:ln>
          </p:spPr>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8" name="Group 8"/>
          <p:cNvGrpSpPr/>
          <p:nvPr/>
        </p:nvGrpSpPr>
        <p:grpSpPr>
          <a:xfrm>
            <a:off x="3738358" y="3644989"/>
            <a:ext cx="2553997" cy="1325633"/>
            <a:chOff x="0" y="0"/>
            <a:chExt cx="339414" cy="176170"/>
          </a:xfrm>
        </p:grpSpPr>
        <p:sp>
          <p:nvSpPr>
            <p:cNvPr id="9" name="Freeform 9"/>
            <p:cNvSpPr/>
            <p:nvPr/>
          </p:nvSpPr>
          <p:spPr>
            <a:xfrm>
              <a:off x="0" y="0"/>
              <a:ext cx="339414" cy="176170"/>
            </a:xfrm>
            <a:custGeom>
              <a:avLst/>
              <a:gdLst/>
              <a:ahLst/>
              <a:cxnLst/>
              <a:rect l="l" t="t" r="r" b="b"/>
              <a:pathLst>
                <a:path w="339414" h="176170">
                  <a:moveTo>
                    <a:pt x="0" y="0"/>
                  </a:moveTo>
                  <a:lnTo>
                    <a:pt x="339414" y="0"/>
                  </a:lnTo>
                  <a:lnTo>
                    <a:pt x="339414" y="176170"/>
                  </a:lnTo>
                  <a:lnTo>
                    <a:pt x="0" y="176170"/>
                  </a:lnTo>
                  <a:close/>
                </a:path>
              </a:pathLst>
            </a:custGeom>
            <a:solidFill>
              <a:srgbClr val="EF7B54"/>
            </a:solidFill>
            <a:ln>
              <a:noFill/>
            </a:ln>
          </p:spPr>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grpSp>
        <p:nvGrpSpPr>
          <p:cNvPr id="11" name="Group 11"/>
          <p:cNvGrpSpPr/>
          <p:nvPr/>
        </p:nvGrpSpPr>
        <p:grpSpPr>
          <a:xfrm>
            <a:off x="6448016" y="3644989"/>
            <a:ext cx="2553997" cy="1325633"/>
            <a:chOff x="0" y="0"/>
            <a:chExt cx="339414" cy="176170"/>
          </a:xfrm>
        </p:grpSpPr>
        <p:sp>
          <p:nvSpPr>
            <p:cNvPr id="12" name="Freeform 12"/>
            <p:cNvSpPr/>
            <p:nvPr/>
          </p:nvSpPr>
          <p:spPr>
            <a:xfrm>
              <a:off x="0" y="0"/>
              <a:ext cx="339414" cy="176170"/>
            </a:xfrm>
            <a:custGeom>
              <a:avLst/>
              <a:gdLst/>
              <a:ahLst/>
              <a:cxnLst/>
              <a:rect l="l" t="t" r="r" b="b"/>
              <a:pathLst>
                <a:path w="339414" h="176170">
                  <a:moveTo>
                    <a:pt x="0" y="0"/>
                  </a:moveTo>
                  <a:lnTo>
                    <a:pt x="339414" y="0"/>
                  </a:lnTo>
                  <a:lnTo>
                    <a:pt x="339414" y="176170"/>
                  </a:lnTo>
                  <a:lnTo>
                    <a:pt x="0" y="176170"/>
                  </a:lnTo>
                  <a:close/>
                </a:path>
              </a:pathLst>
            </a:custGeom>
            <a:solidFill>
              <a:srgbClr val="81CFC2"/>
            </a:solidFill>
            <a:ln>
              <a:noFill/>
            </a:ln>
          </p:spPr>
        </p:sp>
        <p:sp>
          <p:nvSpPr>
            <p:cNvPr id="13" name="TextBox 13"/>
            <p:cNvSpPr txBox="1"/>
            <p:nvPr/>
          </p:nvSpPr>
          <p:spPr>
            <a:xfrm>
              <a:off x="0" y="-47625"/>
              <a:ext cx="812800" cy="860425"/>
            </a:xfrm>
            <a:prstGeom prst="rect">
              <a:avLst/>
            </a:prstGeom>
          </p:spPr>
          <p:txBody>
            <a:bodyPr lIns="50800" tIns="50800" rIns="50800" bIns="50800" rtlCol="0" anchor="ctr"/>
            <a:lstStyle/>
            <a:p>
              <a:pPr marL="0" lvl="0" indent="0" algn="ctr">
                <a:lnSpc>
                  <a:spcPts val="2940"/>
                </a:lnSpc>
                <a:spcBef>
                  <a:spcPct val="0"/>
                </a:spcBef>
              </a:pPr>
              <a:endParaRPr/>
            </a:p>
          </p:txBody>
        </p:sp>
      </p:grpSp>
      <p:grpSp>
        <p:nvGrpSpPr>
          <p:cNvPr id="14" name="Group 14"/>
          <p:cNvGrpSpPr/>
          <p:nvPr/>
        </p:nvGrpSpPr>
        <p:grpSpPr>
          <a:xfrm>
            <a:off x="9168499" y="3644989"/>
            <a:ext cx="2553997" cy="1325633"/>
            <a:chOff x="0" y="0"/>
            <a:chExt cx="339414" cy="176170"/>
          </a:xfrm>
        </p:grpSpPr>
        <p:sp>
          <p:nvSpPr>
            <p:cNvPr id="15" name="Freeform 15"/>
            <p:cNvSpPr/>
            <p:nvPr/>
          </p:nvSpPr>
          <p:spPr>
            <a:xfrm>
              <a:off x="0" y="0"/>
              <a:ext cx="339414" cy="176170"/>
            </a:xfrm>
            <a:custGeom>
              <a:avLst/>
              <a:gdLst/>
              <a:ahLst/>
              <a:cxnLst/>
              <a:rect l="l" t="t" r="r" b="b"/>
              <a:pathLst>
                <a:path w="339414" h="176170">
                  <a:moveTo>
                    <a:pt x="0" y="0"/>
                  </a:moveTo>
                  <a:lnTo>
                    <a:pt x="339414" y="0"/>
                  </a:lnTo>
                  <a:lnTo>
                    <a:pt x="339414" y="176170"/>
                  </a:lnTo>
                  <a:lnTo>
                    <a:pt x="0" y="176170"/>
                  </a:lnTo>
                  <a:close/>
                </a:path>
              </a:pathLst>
            </a:custGeom>
            <a:solidFill>
              <a:srgbClr val="EF7B54"/>
            </a:solidFill>
            <a:ln>
              <a:noFill/>
            </a:ln>
          </p:spPr>
        </p:sp>
        <p:sp>
          <p:nvSpPr>
            <p:cNvPr id="16" name="TextBox 16"/>
            <p:cNvSpPr txBox="1"/>
            <p:nvPr/>
          </p:nvSpPr>
          <p:spPr>
            <a:xfrm>
              <a:off x="0" y="-47625"/>
              <a:ext cx="812800" cy="860425"/>
            </a:xfrm>
            <a:prstGeom prst="rect">
              <a:avLst/>
            </a:prstGeom>
          </p:spPr>
          <p:txBody>
            <a:bodyPr lIns="50800" tIns="50800" rIns="50800" bIns="50800" rtlCol="0" anchor="ctr"/>
            <a:lstStyle/>
            <a:p>
              <a:pPr marL="0" lvl="0" indent="0" algn="ctr">
                <a:lnSpc>
                  <a:spcPts val="2940"/>
                </a:lnSpc>
                <a:spcBef>
                  <a:spcPct val="0"/>
                </a:spcBef>
              </a:pPr>
              <a:endParaRPr/>
            </a:p>
          </p:txBody>
        </p:sp>
      </p:grpSp>
      <p:grpSp>
        <p:nvGrpSpPr>
          <p:cNvPr id="17" name="Group 17"/>
          <p:cNvGrpSpPr/>
          <p:nvPr/>
        </p:nvGrpSpPr>
        <p:grpSpPr>
          <a:xfrm>
            <a:off x="11890815" y="3644989"/>
            <a:ext cx="2553997" cy="1325633"/>
            <a:chOff x="0" y="0"/>
            <a:chExt cx="339414" cy="176170"/>
          </a:xfrm>
        </p:grpSpPr>
        <p:sp>
          <p:nvSpPr>
            <p:cNvPr id="18" name="Freeform 18"/>
            <p:cNvSpPr/>
            <p:nvPr/>
          </p:nvSpPr>
          <p:spPr>
            <a:xfrm>
              <a:off x="0" y="0"/>
              <a:ext cx="339414" cy="176170"/>
            </a:xfrm>
            <a:custGeom>
              <a:avLst/>
              <a:gdLst/>
              <a:ahLst/>
              <a:cxnLst/>
              <a:rect l="l" t="t" r="r" b="b"/>
              <a:pathLst>
                <a:path w="339414" h="176170">
                  <a:moveTo>
                    <a:pt x="0" y="0"/>
                  </a:moveTo>
                  <a:lnTo>
                    <a:pt x="339414" y="0"/>
                  </a:lnTo>
                  <a:lnTo>
                    <a:pt x="339414" y="176170"/>
                  </a:lnTo>
                  <a:lnTo>
                    <a:pt x="0" y="176170"/>
                  </a:lnTo>
                  <a:close/>
                </a:path>
              </a:pathLst>
            </a:custGeom>
            <a:solidFill>
              <a:srgbClr val="81CFC2"/>
            </a:solidFill>
            <a:ln>
              <a:noFill/>
            </a:ln>
          </p:spPr>
        </p:sp>
        <p:sp>
          <p:nvSpPr>
            <p:cNvPr id="19" name="TextBox 19"/>
            <p:cNvSpPr txBox="1"/>
            <p:nvPr/>
          </p:nvSpPr>
          <p:spPr>
            <a:xfrm>
              <a:off x="0" y="-47625"/>
              <a:ext cx="812800" cy="860425"/>
            </a:xfrm>
            <a:prstGeom prst="rect">
              <a:avLst/>
            </a:prstGeom>
          </p:spPr>
          <p:txBody>
            <a:bodyPr lIns="50800" tIns="50800" rIns="50800" bIns="50800" rtlCol="0" anchor="ctr"/>
            <a:lstStyle/>
            <a:p>
              <a:pPr marL="0" lvl="0" indent="0" algn="ctr">
                <a:lnSpc>
                  <a:spcPts val="2940"/>
                </a:lnSpc>
                <a:spcBef>
                  <a:spcPct val="0"/>
                </a:spcBef>
              </a:pPr>
              <a:endParaRPr/>
            </a:p>
          </p:txBody>
        </p:sp>
      </p:grpSp>
      <p:grpSp>
        <p:nvGrpSpPr>
          <p:cNvPr id="20" name="Group 20"/>
          <p:cNvGrpSpPr/>
          <p:nvPr/>
        </p:nvGrpSpPr>
        <p:grpSpPr>
          <a:xfrm>
            <a:off x="14613130" y="3644989"/>
            <a:ext cx="2553997" cy="1325633"/>
            <a:chOff x="0" y="0"/>
            <a:chExt cx="339414" cy="176170"/>
          </a:xfrm>
        </p:grpSpPr>
        <p:sp>
          <p:nvSpPr>
            <p:cNvPr id="21" name="Freeform 21"/>
            <p:cNvSpPr/>
            <p:nvPr/>
          </p:nvSpPr>
          <p:spPr>
            <a:xfrm>
              <a:off x="0" y="0"/>
              <a:ext cx="339414" cy="176170"/>
            </a:xfrm>
            <a:custGeom>
              <a:avLst/>
              <a:gdLst/>
              <a:ahLst/>
              <a:cxnLst/>
              <a:rect l="l" t="t" r="r" b="b"/>
              <a:pathLst>
                <a:path w="339414" h="176170">
                  <a:moveTo>
                    <a:pt x="0" y="0"/>
                  </a:moveTo>
                  <a:lnTo>
                    <a:pt x="339414" y="0"/>
                  </a:lnTo>
                  <a:lnTo>
                    <a:pt x="339414" y="176170"/>
                  </a:lnTo>
                  <a:lnTo>
                    <a:pt x="0" y="176170"/>
                  </a:lnTo>
                  <a:close/>
                </a:path>
              </a:pathLst>
            </a:custGeom>
            <a:solidFill>
              <a:srgbClr val="EF7B54"/>
            </a:solidFill>
            <a:ln>
              <a:noFill/>
            </a:ln>
          </p:spPr>
        </p:sp>
        <p:sp>
          <p:nvSpPr>
            <p:cNvPr id="22" name="TextBox 22"/>
            <p:cNvSpPr txBox="1"/>
            <p:nvPr/>
          </p:nvSpPr>
          <p:spPr>
            <a:xfrm>
              <a:off x="0" y="-47625"/>
              <a:ext cx="812800" cy="860425"/>
            </a:xfrm>
            <a:prstGeom prst="rect">
              <a:avLst/>
            </a:prstGeom>
          </p:spPr>
          <p:txBody>
            <a:bodyPr lIns="50800" tIns="50800" rIns="50800" bIns="50800" rtlCol="0" anchor="ctr"/>
            <a:lstStyle/>
            <a:p>
              <a:pPr marL="0" lvl="0" indent="0" algn="ctr">
                <a:lnSpc>
                  <a:spcPts val="2940"/>
                </a:lnSpc>
                <a:spcBef>
                  <a:spcPct val="0"/>
                </a:spcBef>
              </a:pPr>
              <a:endParaRPr/>
            </a:p>
          </p:txBody>
        </p:sp>
      </p:grpSp>
      <p:pic>
        <p:nvPicPr>
          <p:cNvPr id="23" name="Picture 2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398532" y="4014640"/>
            <a:ext cx="533475" cy="533475"/>
          </a:xfrm>
          <a:prstGeom prst="rect">
            <a:avLst/>
          </a:prstGeom>
        </p:spPr>
      </p:pic>
      <p:sp>
        <p:nvSpPr>
          <p:cNvPr id="24" name="TextBox 24"/>
          <p:cNvSpPr txBox="1"/>
          <p:nvPr/>
        </p:nvSpPr>
        <p:spPr>
          <a:xfrm>
            <a:off x="15796445" y="8757920"/>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25" name="TextBox 25"/>
          <p:cNvSpPr txBox="1"/>
          <p:nvPr/>
        </p:nvSpPr>
        <p:spPr>
          <a:xfrm>
            <a:off x="16433798" y="8751253"/>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u="none" dirty="0">
                <a:solidFill>
                  <a:srgbClr val="000000"/>
                </a:solidFill>
                <a:latin typeface="Roboto Condensed Bold"/>
              </a:rPr>
              <a:t>07</a:t>
            </a:r>
          </a:p>
        </p:txBody>
      </p:sp>
      <p:sp>
        <p:nvSpPr>
          <p:cNvPr id="26" name="TextBox 26"/>
          <p:cNvSpPr txBox="1"/>
          <p:nvPr/>
        </p:nvSpPr>
        <p:spPr>
          <a:xfrm>
            <a:off x="4371964" y="1366520"/>
            <a:ext cx="9544071" cy="1236271"/>
          </a:xfrm>
          <a:prstGeom prst="rect">
            <a:avLst/>
          </a:prstGeom>
        </p:spPr>
        <p:txBody>
          <a:bodyPr lIns="0" tIns="0" rIns="0" bIns="0" rtlCol="0" anchor="t">
            <a:spAutoFit/>
          </a:bodyPr>
          <a:lstStyle/>
          <a:p>
            <a:pPr algn="ctr">
              <a:lnSpc>
                <a:spcPts val="10080"/>
              </a:lnSpc>
            </a:pPr>
            <a:r>
              <a:rPr lang="en-US" sz="7200">
                <a:solidFill>
                  <a:srgbClr val="EF7B54"/>
                </a:solidFill>
                <a:latin typeface="Roboto Condensed Bold"/>
              </a:rPr>
              <a:t>PROCESS</a:t>
            </a:r>
          </a:p>
        </p:txBody>
      </p:sp>
      <p:sp>
        <p:nvSpPr>
          <p:cNvPr id="27" name="TextBox 27"/>
          <p:cNvSpPr txBox="1"/>
          <p:nvPr/>
        </p:nvSpPr>
        <p:spPr>
          <a:xfrm>
            <a:off x="7831677" y="952500"/>
            <a:ext cx="2624646" cy="556821"/>
          </a:xfrm>
          <a:prstGeom prst="rect">
            <a:avLst/>
          </a:prstGeom>
        </p:spPr>
        <p:txBody>
          <a:bodyPr lIns="0" tIns="0" rIns="0" bIns="0" rtlCol="0" anchor="t">
            <a:spAutoFit/>
          </a:bodyPr>
          <a:lstStyle/>
          <a:p>
            <a:pPr algn="ctr">
              <a:lnSpc>
                <a:spcPts val="4480"/>
              </a:lnSpc>
            </a:pPr>
            <a:r>
              <a:rPr lang="en-US" sz="3200">
                <a:solidFill>
                  <a:srgbClr val="81CFC2"/>
                </a:solidFill>
                <a:latin typeface="Roboto Condensed"/>
              </a:rPr>
              <a:t>PROJECT</a:t>
            </a:r>
          </a:p>
        </p:txBody>
      </p:sp>
      <p:sp>
        <p:nvSpPr>
          <p:cNvPr id="28" name="TextBox 28"/>
          <p:cNvSpPr txBox="1"/>
          <p:nvPr/>
        </p:nvSpPr>
        <p:spPr>
          <a:xfrm>
            <a:off x="1257317" y="3991295"/>
            <a:ext cx="2071448" cy="556895"/>
          </a:xfrm>
          <a:prstGeom prst="rect">
            <a:avLst/>
          </a:prstGeom>
        </p:spPr>
        <p:txBody>
          <a:bodyPr lIns="0" tIns="0" rIns="0" bIns="0" rtlCol="0" anchor="t">
            <a:spAutoFit/>
          </a:bodyPr>
          <a:lstStyle/>
          <a:p>
            <a:pPr algn="ctr">
              <a:lnSpc>
                <a:spcPts val="4480"/>
              </a:lnSpc>
            </a:pPr>
            <a:r>
              <a:rPr lang="en-US" sz="3200">
                <a:solidFill>
                  <a:srgbClr val="000000"/>
                </a:solidFill>
                <a:latin typeface="Roboto Condensed Bold"/>
              </a:rPr>
              <a:t>STEP 1</a:t>
            </a:r>
          </a:p>
        </p:txBody>
      </p:sp>
      <p:sp>
        <p:nvSpPr>
          <p:cNvPr id="29" name="TextBox 29"/>
          <p:cNvSpPr txBox="1"/>
          <p:nvPr/>
        </p:nvSpPr>
        <p:spPr>
          <a:xfrm>
            <a:off x="3979633" y="3991295"/>
            <a:ext cx="2071448" cy="556895"/>
          </a:xfrm>
          <a:prstGeom prst="rect">
            <a:avLst/>
          </a:prstGeom>
        </p:spPr>
        <p:txBody>
          <a:bodyPr lIns="0" tIns="0" rIns="0" bIns="0" rtlCol="0" anchor="t">
            <a:spAutoFit/>
          </a:bodyPr>
          <a:lstStyle/>
          <a:p>
            <a:pPr algn="ctr">
              <a:lnSpc>
                <a:spcPts val="4480"/>
              </a:lnSpc>
            </a:pPr>
            <a:r>
              <a:rPr lang="en-US" sz="3200">
                <a:solidFill>
                  <a:srgbClr val="000000"/>
                </a:solidFill>
                <a:latin typeface="Roboto Condensed Bold"/>
              </a:rPr>
              <a:t>STEP 2</a:t>
            </a:r>
          </a:p>
        </p:txBody>
      </p:sp>
      <p:sp>
        <p:nvSpPr>
          <p:cNvPr id="30" name="TextBox 30"/>
          <p:cNvSpPr txBox="1"/>
          <p:nvPr/>
        </p:nvSpPr>
        <p:spPr>
          <a:xfrm>
            <a:off x="6689291" y="3991295"/>
            <a:ext cx="2071448" cy="556895"/>
          </a:xfrm>
          <a:prstGeom prst="rect">
            <a:avLst/>
          </a:prstGeom>
        </p:spPr>
        <p:txBody>
          <a:bodyPr lIns="0" tIns="0" rIns="0" bIns="0" rtlCol="0" anchor="t">
            <a:spAutoFit/>
          </a:bodyPr>
          <a:lstStyle/>
          <a:p>
            <a:pPr algn="ctr">
              <a:lnSpc>
                <a:spcPts val="4480"/>
              </a:lnSpc>
            </a:pPr>
            <a:r>
              <a:rPr lang="en-US" sz="3200">
                <a:solidFill>
                  <a:srgbClr val="000000"/>
                </a:solidFill>
                <a:latin typeface="Roboto Condensed Bold"/>
              </a:rPr>
              <a:t>STEP 3</a:t>
            </a:r>
          </a:p>
        </p:txBody>
      </p:sp>
      <p:sp>
        <p:nvSpPr>
          <p:cNvPr id="31" name="TextBox 31"/>
          <p:cNvSpPr txBox="1"/>
          <p:nvPr/>
        </p:nvSpPr>
        <p:spPr>
          <a:xfrm>
            <a:off x="9409774" y="3991295"/>
            <a:ext cx="2071448" cy="556895"/>
          </a:xfrm>
          <a:prstGeom prst="rect">
            <a:avLst/>
          </a:prstGeom>
        </p:spPr>
        <p:txBody>
          <a:bodyPr lIns="0" tIns="0" rIns="0" bIns="0" rtlCol="0" anchor="t">
            <a:spAutoFit/>
          </a:bodyPr>
          <a:lstStyle/>
          <a:p>
            <a:pPr algn="ctr">
              <a:lnSpc>
                <a:spcPts val="4480"/>
              </a:lnSpc>
            </a:pPr>
            <a:r>
              <a:rPr lang="en-US" sz="3200">
                <a:solidFill>
                  <a:srgbClr val="000000"/>
                </a:solidFill>
                <a:latin typeface="Roboto Condensed Bold"/>
              </a:rPr>
              <a:t>STEP 4</a:t>
            </a:r>
          </a:p>
        </p:txBody>
      </p:sp>
      <p:sp>
        <p:nvSpPr>
          <p:cNvPr id="32" name="TextBox 32"/>
          <p:cNvSpPr txBox="1"/>
          <p:nvPr/>
        </p:nvSpPr>
        <p:spPr>
          <a:xfrm>
            <a:off x="12132089" y="3991295"/>
            <a:ext cx="2071448" cy="556895"/>
          </a:xfrm>
          <a:prstGeom prst="rect">
            <a:avLst/>
          </a:prstGeom>
        </p:spPr>
        <p:txBody>
          <a:bodyPr lIns="0" tIns="0" rIns="0" bIns="0" rtlCol="0" anchor="t">
            <a:spAutoFit/>
          </a:bodyPr>
          <a:lstStyle/>
          <a:p>
            <a:pPr algn="ctr">
              <a:lnSpc>
                <a:spcPts val="4480"/>
              </a:lnSpc>
            </a:pPr>
            <a:r>
              <a:rPr lang="en-US" sz="3200">
                <a:solidFill>
                  <a:srgbClr val="000000"/>
                </a:solidFill>
                <a:latin typeface="Roboto Condensed Bold"/>
              </a:rPr>
              <a:t>STEP 5</a:t>
            </a:r>
          </a:p>
        </p:txBody>
      </p:sp>
      <p:sp>
        <p:nvSpPr>
          <p:cNvPr id="33" name="TextBox 33"/>
          <p:cNvSpPr txBox="1"/>
          <p:nvPr/>
        </p:nvSpPr>
        <p:spPr>
          <a:xfrm>
            <a:off x="14854404" y="3991295"/>
            <a:ext cx="2071448" cy="556895"/>
          </a:xfrm>
          <a:prstGeom prst="rect">
            <a:avLst/>
          </a:prstGeom>
        </p:spPr>
        <p:txBody>
          <a:bodyPr lIns="0" tIns="0" rIns="0" bIns="0" rtlCol="0" anchor="t">
            <a:spAutoFit/>
          </a:bodyPr>
          <a:lstStyle/>
          <a:p>
            <a:pPr algn="ctr">
              <a:lnSpc>
                <a:spcPts val="4480"/>
              </a:lnSpc>
            </a:pPr>
            <a:r>
              <a:rPr lang="en-US" sz="3200">
                <a:solidFill>
                  <a:srgbClr val="000000"/>
                </a:solidFill>
                <a:latin typeface="Roboto Condensed Bold"/>
              </a:rPr>
              <a:t>STEP 6</a:t>
            </a:r>
          </a:p>
        </p:txBody>
      </p:sp>
      <p:pic>
        <p:nvPicPr>
          <p:cNvPr id="34" name="Picture 3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181278" y="4041068"/>
            <a:ext cx="533475" cy="533475"/>
          </a:xfrm>
          <a:prstGeom prst="rect">
            <a:avLst/>
          </a:prstGeom>
        </p:spPr>
      </p:pic>
      <p:pic>
        <p:nvPicPr>
          <p:cNvPr id="35" name="Picture 3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8855765" y="4041068"/>
            <a:ext cx="533475" cy="533475"/>
          </a:xfrm>
          <a:prstGeom prst="rect">
            <a:avLst/>
          </a:prstGeom>
        </p:spPr>
      </p:pic>
      <p:pic>
        <p:nvPicPr>
          <p:cNvPr id="36" name="Picture 3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555939" y="4041068"/>
            <a:ext cx="533475" cy="533475"/>
          </a:xfrm>
          <a:prstGeom prst="rect">
            <a:avLst/>
          </a:prstGeom>
        </p:spPr>
      </p:pic>
      <p:pic>
        <p:nvPicPr>
          <p:cNvPr id="37" name="Picture 3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4355992" y="4041068"/>
            <a:ext cx="533475" cy="533475"/>
          </a:xfrm>
          <a:prstGeom prst="rect">
            <a:avLst/>
          </a:prstGeom>
        </p:spPr>
      </p:pic>
      <p:sp>
        <p:nvSpPr>
          <p:cNvPr id="38" name="TextBox 38"/>
          <p:cNvSpPr txBox="1"/>
          <p:nvPr/>
        </p:nvSpPr>
        <p:spPr>
          <a:xfrm>
            <a:off x="1016043" y="5316088"/>
            <a:ext cx="2553997" cy="298159"/>
          </a:xfrm>
          <a:prstGeom prst="rect">
            <a:avLst/>
          </a:prstGeom>
        </p:spPr>
        <p:txBody>
          <a:bodyPr lIns="0" tIns="0" rIns="0" bIns="0" rtlCol="0" anchor="t">
            <a:spAutoFit/>
          </a:bodyPr>
          <a:lstStyle/>
          <a:p>
            <a:pPr algn="ctr">
              <a:lnSpc>
                <a:spcPts val="2520"/>
              </a:lnSpc>
            </a:pPr>
            <a:r>
              <a:rPr lang="en-US" sz="1800" dirty="0">
                <a:solidFill>
                  <a:srgbClr val="000000"/>
                </a:solidFill>
                <a:latin typeface="Roboto Condensed"/>
              </a:rPr>
              <a:t>DATA OUTLINE</a:t>
            </a:r>
          </a:p>
        </p:txBody>
      </p:sp>
      <p:sp>
        <p:nvSpPr>
          <p:cNvPr id="39" name="TextBox 39"/>
          <p:cNvSpPr txBox="1"/>
          <p:nvPr/>
        </p:nvSpPr>
        <p:spPr>
          <a:xfrm>
            <a:off x="3738358" y="5316088"/>
            <a:ext cx="2553997" cy="298159"/>
          </a:xfrm>
          <a:prstGeom prst="rect">
            <a:avLst/>
          </a:prstGeom>
        </p:spPr>
        <p:txBody>
          <a:bodyPr lIns="0" tIns="0" rIns="0" bIns="0" rtlCol="0" anchor="t">
            <a:spAutoFit/>
          </a:bodyPr>
          <a:lstStyle/>
          <a:p>
            <a:pPr algn="ctr">
              <a:lnSpc>
                <a:spcPts val="2520"/>
              </a:lnSpc>
            </a:pPr>
            <a:r>
              <a:rPr lang="en-US" sz="1800" dirty="0">
                <a:solidFill>
                  <a:srgbClr val="000000"/>
                </a:solidFill>
                <a:latin typeface="Roboto Condensed"/>
              </a:rPr>
              <a:t>DATA CLEANING</a:t>
            </a:r>
          </a:p>
        </p:txBody>
      </p:sp>
      <p:sp>
        <p:nvSpPr>
          <p:cNvPr id="40" name="TextBox 40"/>
          <p:cNvSpPr txBox="1"/>
          <p:nvPr/>
        </p:nvSpPr>
        <p:spPr>
          <a:xfrm>
            <a:off x="6448016" y="5316088"/>
            <a:ext cx="2553997" cy="298159"/>
          </a:xfrm>
          <a:prstGeom prst="rect">
            <a:avLst/>
          </a:prstGeom>
        </p:spPr>
        <p:txBody>
          <a:bodyPr lIns="0" tIns="0" rIns="0" bIns="0" rtlCol="0" anchor="t">
            <a:spAutoFit/>
          </a:bodyPr>
          <a:lstStyle/>
          <a:p>
            <a:pPr algn="ctr">
              <a:lnSpc>
                <a:spcPts val="2520"/>
              </a:lnSpc>
            </a:pPr>
            <a:r>
              <a:rPr lang="en-US" sz="1800" dirty="0">
                <a:solidFill>
                  <a:srgbClr val="000000"/>
                </a:solidFill>
                <a:latin typeface="Roboto Condensed"/>
              </a:rPr>
              <a:t>DATA PROCESSING</a:t>
            </a:r>
          </a:p>
        </p:txBody>
      </p:sp>
      <p:sp>
        <p:nvSpPr>
          <p:cNvPr id="41" name="TextBox 41"/>
          <p:cNvSpPr txBox="1"/>
          <p:nvPr/>
        </p:nvSpPr>
        <p:spPr>
          <a:xfrm>
            <a:off x="9168499" y="5316088"/>
            <a:ext cx="2553997" cy="298159"/>
          </a:xfrm>
          <a:prstGeom prst="rect">
            <a:avLst/>
          </a:prstGeom>
        </p:spPr>
        <p:txBody>
          <a:bodyPr lIns="0" tIns="0" rIns="0" bIns="0" rtlCol="0" anchor="t">
            <a:spAutoFit/>
          </a:bodyPr>
          <a:lstStyle/>
          <a:p>
            <a:pPr algn="ctr">
              <a:lnSpc>
                <a:spcPts val="2520"/>
              </a:lnSpc>
            </a:pPr>
            <a:r>
              <a:rPr lang="en-US" sz="1800" dirty="0">
                <a:solidFill>
                  <a:srgbClr val="000000"/>
                </a:solidFill>
                <a:latin typeface="Roboto Condensed"/>
              </a:rPr>
              <a:t>DESCRIPTIVE STATISTICS</a:t>
            </a:r>
          </a:p>
        </p:txBody>
      </p:sp>
      <p:sp>
        <p:nvSpPr>
          <p:cNvPr id="42" name="TextBox 42"/>
          <p:cNvSpPr txBox="1"/>
          <p:nvPr/>
        </p:nvSpPr>
        <p:spPr>
          <a:xfrm>
            <a:off x="11890815" y="5316088"/>
            <a:ext cx="2553997" cy="298159"/>
          </a:xfrm>
          <a:prstGeom prst="rect">
            <a:avLst/>
          </a:prstGeom>
        </p:spPr>
        <p:txBody>
          <a:bodyPr lIns="0" tIns="0" rIns="0" bIns="0" rtlCol="0" anchor="t">
            <a:spAutoFit/>
          </a:bodyPr>
          <a:lstStyle/>
          <a:p>
            <a:pPr algn="ctr">
              <a:lnSpc>
                <a:spcPts val="2520"/>
              </a:lnSpc>
            </a:pPr>
            <a:r>
              <a:rPr lang="en-US" sz="1800" dirty="0">
                <a:solidFill>
                  <a:srgbClr val="000000"/>
                </a:solidFill>
                <a:latin typeface="Roboto Condensed"/>
              </a:rPr>
              <a:t>DATA VISUALIZATION</a:t>
            </a:r>
          </a:p>
        </p:txBody>
      </p:sp>
      <p:sp>
        <p:nvSpPr>
          <p:cNvPr id="43" name="TextBox 43"/>
          <p:cNvSpPr txBox="1"/>
          <p:nvPr/>
        </p:nvSpPr>
        <p:spPr>
          <a:xfrm>
            <a:off x="14613130" y="5316088"/>
            <a:ext cx="2553997" cy="618759"/>
          </a:xfrm>
          <a:prstGeom prst="rect">
            <a:avLst/>
          </a:prstGeom>
        </p:spPr>
        <p:txBody>
          <a:bodyPr lIns="0" tIns="0" rIns="0" bIns="0" rtlCol="0" anchor="t">
            <a:spAutoFit/>
          </a:bodyPr>
          <a:lstStyle/>
          <a:p>
            <a:pPr algn="ctr">
              <a:lnSpc>
                <a:spcPts val="2520"/>
              </a:lnSpc>
            </a:pPr>
            <a:r>
              <a:rPr lang="en-US" sz="1800" dirty="0">
                <a:solidFill>
                  <a:srgbClr val="000000"/>
                </a:solidFill>
                <a:latin typeface="Roboto Condensed"/>
              </a:rPr>
              <a:t>SUBMISSON AND CONCLUSION</a:t>
            </a:r>
          </a:p>
        </p:txBody>
      </p:sp>
      <p:sp>
        <p:nvSpPr>
          <p:cNvPr id="44" name="TextBox 38">
            <a:extLst>
              <a:ext uri="{FF2B5EF4-FFF2-40B4-BE49-F238E27FC236}">
                <a16:creationId xmlns:a16="http://schemas.microsoft.com/office/drawing/2014/main" id="{171019CF-8348-D907-A955-D9C11037C6A6}"/>
              </a:ext>
            </a:extLst>
          </p:cNvPr>
          <p:cNvSpPr txBox="1"/>
          <p:nvPr/>
        </p:nvSpPr>
        <p:spPr>
          <a:xfrm>
            <a:off x="998103" y="6149251"/>
            <a:ext cx="2553997" cy="1901161"/>
          </a:xfrm>
          <a:prstGeom prst="rect">
            <a:avLst/>
          </a:prstGeom>
        </p:spPr>
        <p:txBody>
          <a:bodyPr lIns="0" tIns="0" rIns="0" bIns="0" rtlCol="0" anchor="t">
            <a:spAutoFit/>
          </a:bodyPr>
          <a:lstStyle/>
          <a:p>
            <a:pPr algn="just">
              <a:lnSpc>
                <a:spcPts val="2520"/>
              </a:lnSpc>
            </a:pPr>
            <a:r>
              <a:rPr lang="en-US" sz="1800" dirty="0">
                <a:solidFill>
                  <a:srgbClr val="000000"/>
                </a:solidFill>
                <a:latin typeface="Roboto Condensed"/>
              </a:rPr>
              <a:t>Background information on warranty data of vehicles spare parts, Importance of warranty data for product reliability and customer satisfaction</a:t>
            </a:r>
          </a:p>
        </p:txBody>
      </p:sp>
      <p:sp>
        <p:nvSpPr>
          <p:cNvPr id="45" name="TextBox 38">
            <a:extLst>
              <a:ext uri="{FF2B5EF4-FFF2-40B4-BE49-F238E27FC236}">
                <a16:creationId xmlns:a16="http://schemas.microsoft.com/office/drawing/2014/main" id="{D2CAE2EE-4248-ED60-EFDE-27CCCC65F565}"/>
              </a:ext>
            </a:extLst>
          </p:cNvPr>
          <p:cNvSpPr txBox="1"/>
          <p:nvPr/>
        </p:nvSpPr>
        <p:spPr>
          <a:xfrm>
            <a:off x="3846803" y="6166737"/>
            <a:ext cx="2553997" cy="2221762"/>
          </a:xfrm>
          <a:prstGeom prst="rect">
            <a:avLst/>
          </a:prstGeom>
        </p:spPr>
        <p:txBody>
          <a:bodyPr lIns="0" tIns="0" rIns="0" bIns="0" rtlCol="0" anchor="t">
            <a:spAutoFit/>
          </a:bodyPr>
          <a:lstStyle/>
          <a:p>
            <a:pPr algn="just">
              <a:lnSpc>
                <a:spcPts val="2520"/>
              </a:lnSpc>
            </a:pPr>
            <a:r>
              <a:rPr lang="en-US" sz="1800" dirty="0">
                <a:solidFill>
                  <a:srgbClr val="000000"/>
                </a:solidFill>
                <a:latin typeface="Roboto Condensed"/>
              </a:rPr>
              <a:t>Preparing the data for analysis, Identifying and resolving data quality issues, Data transformation and standardization.</a:t>
            </a:r>
          </a:p>
          <a:p>
            <a:pPr algn="just">
              <a:lnSpc>
                <a:spcPts val="2520"/>
              </a:lnSpc>
            </a:pPr>
            <a:br>
              <a:rPr lang="en-US" sz="1800" dirty="0">
                <a:solidFill>
                  <a:srgbClr val="000000"/>
                </a:solidFill>
                <a:latin typeface="Roboto Condensed"/>
              </a:rPr>
            </a:br>
            <a:endParaRPr lang="en-US" sz="1800" dirty="0">
              <a:solidFill>
                <a:srgbClr val="000000"/>
              </a:solidFill>
              <a:latin typeface="Roboto Condensed"/>
            </a:endParaRPr>
          </a:p>
        </p:txBody>
      </p:sp>
      <p:sp>
        <p:nvSpPr>
          <p:cNvPr id="46" name="TextBox 38">
            <a:extLst>
              <a:ext uri="{FF2B5EF4-FFF2-40B4-BE49-F238E27FC236}">
                <a16:creationId xmlns:a16="http://schemas.microsoft.com/office/drawing/2014/main" id="{60F36BD1-AC41-5A12-E1CE-6D8DDD526A7B}"/>
              </a:ext>
            </a:extLst>
          </p:cNvPr>
          <p:cNvSpPr txBox="1"/>
          <p:nvPr/>
        </p:nvSpPr>
        <p:spPr>
          <a:xfrm>
            <a:off x="6590003" y="6154775"/>
            <a:ext cx="2553997" cy="618759"/>
          </a:xfrm>
          <a:prstGeom prst="rect">
            <a:avLst/>
          </a:prstGeom>
        </p:spPr>
        <p:txBody>
          <a:bodyPr lIns="0" tIns="0" rIns="0" bIns="0" rtlCol="0" anchor="t">
            <a:spAutoFit/>
          </a:bodyPr>
          <a:lstStyle/>
          <a:p>
            <a:pPr algn="just">
              <a:lnSpc>
                <a:spcPts val="2520"/>
              </a:lnSpc>
            </a:pPr>
            <a:r>
              <a:rPr lang="en-US" sz="1800" dirty="0">
                <a:solidFill>
                  <a:srgbClr val="000000"/>
                </a:solidFill>
                <a:latin typeface="Roboto Condensed"/>
              </a:rPr>
              <a:t>Identifying stakeholders,</a:t>
            </a:r>
          </a:p>
          <a:p>
            <a:pPr algn="just">
              <a:lnSpc>
                <a:spcPts val="2520"/>
              </a:lnSpc>
            </a:pPr>
            <a:r>
              <a:rPr lang="en-US" dirty="0">
                <a:solidFill>
                  <a:srgbClr val="000000"/>
                </a:solidFill>
                <a:latin typeface="Roboto Condensed"/>
              </a:rPr>
              <a:t>And Encouraging feedback</a:t>
            </a:r>
            <a:endParaRPr lang="en-US" sz="1800" dirty="0">
              <a:solidFill>
                <a:srgbClr val="000000"/>
              </a:solidFill>
              <a:latin typeface="Roboto Condensed"/>
            </a:endParaRPr>
          </a:p>
        </p:txBody>
      </p:sp>
      <p:sp>
        <p:nvSpPr>
          <p:cNvPr id="47" name="TextBox 38">
            <a:extLst>
              <a:ext uri="{FF2B5EF4-FFF2-40B4-BE49-F238E27FC236}">
                <a16:creationId xmlns:a16="http://schemas.microsoft.com/office/drawing/2014/main" id="{05BDE918-01CC-A102-02B5-D7ABD8F0150B}"/>
              </a:ext>
            </a:extLst>
          </p:cNvPr>
          <p:cNvSpPr txBox="1"/>
          <p:nvPr/>
        </p:nvSpPr>
        <p:spPr>
          <a:xfrm>
            <a:off x="9257003" y="6166737"/>
            <a:ext cx="2553997" cy="2862963"/>
          </a:xfrm>
          <a:prstGeom prst="rect">
            <a:avLst/>
          </a:prstGeom>
        </p:spPr>
        <p:txBody>
          <a:bodyPr lIns="0" tIns="0" rIns="0" bIns="0" rtlCol="0" anchor="ctr">
            <a:spAutoFit/>
          </a:bodyPr>
          <a:lstStyle/>
          <a:p>
            <a:pPr algn="just">
              <a:lnSpc>
                <a:spcPts val="2520"/>
              </a:lnSpc>
            </a:pPr>
            <a:r>
              <a:rPr lang="en-US" sz="1800" dirty="0">
                <a:solidFill>
                  <a:srgbClr val="000000"/>
                </a:solidFill>
                <a:latin typeface="Roboto Condensed"/>
              </a:rPr>
              <a:t>       First Verifying data completeness, Verifying data accuracy, Identifying data anomalies, and           Documenting data validation process and results</a:t>
            </a:r>
          </a:p>
          <a:p>
            <a:pPr algn="just">
              <a:lnSpc>
                <a:spcPts val="2520"/>
              </a:lnSpc>
            </a:pPr>
            <a:br>
              <a:rPr lang="en-US" sz="1800" dirty="0">
                <a:solidFill>
                  <a:srgbClr val="000000"/>
                </a:solidFill>
                <a:latin typeface="Roboto Condensed"/>
              </a:rPr>
            </a:br>
            <a:endParaRPr lang="en-US" sz="1800" dirty="0">
              <a:solidFill>
                <a:srgbClr val="000000"/>
              </a:solidFill>
              <a:latin typeface="Roboto Condensed"/>
            </a:endParaRPr>
          </a:p>
        </p:txBody>
      </p:sp>
      <p:sp>
        <p:nvSpPr>
          <p:cNvPr id="51" name="TextBox 38">
            <a:extLst>
              <a:ext uri="{FF2B5EF4-FFF2-40B4-BE49-F238E27FC236}">
                <a16:creationId xmlns:a16="http://schemas.microsoft.com/office/drawing/2014/main" id="{8453E8FF-7940-CC01-F7F3-78346527DEA5}"/>
              </a:ext>
            </a:extLst>
          </p:cNvPr>
          <p:cNvSpPr txBox="1"/>
          <p:nvPr/>
        </p:nvSpPr>
        <p:spPr>
          <a:xfrm>
            <a:off x="12094960" y="6166737"/>
            <a:ext cx="2553997" cy="1580561"/>
          </a:xfrm>
          <a:prstGeom prst="rect">
            <a:avLst/>
          </a:prstGeom>
        </p:spPr>
        <p:txBody>
          <a:bodyPr lIns="0" tIns="0" rIns="0" bIns="0" rtlCol="0" anchor="ctr">
            <a:spAutoFit/>
          </a:bodyPr>
          <a:lstStyle/>
          <a:p>
            <a:pPr algn="just">
              <a:lnSpc>
                <a:spcPts val="2520"/>
              </a:lnSpc>
            </a:pPr>
            <a:r>
              <a:rPr lang="en-US" sz="1800" dirty="0">
                <a:solidFill>
                  <a:srgbClr val="000000"/>
                </a:solidFill>
                <a:latin typeface="Roboto Condensed"/>
              </a:rPr>
              <a:t>Identifying trends and patterns in the data, Calculating key metrics,</a:t>
            </a:r>
          </a:p>
          <a:p>
            <a:pPr algn="just">
              <a:lnSpc>
                <a:spcPts val="2520"/>
              </a:lnSpc>
            </a:pPr>
            <a:r>
              <a:rPr lang="en-US" sz="1800" dirty="0">
                <a:solidFill>
                  <a:srgbClr val="000000"/>
                </a:solidFill>
                <a:latin typeface="Roboto Condensed"/>
              </a:rPr>
              <a:t>And Creating visualizations</a:t>
            </a:r>
          </a:p>
          <a:p>
            <a:pPr algn="just">
              <a:lnSpc>
                <a:spcPts val="2520"/>
              </a:lnSpc>
            </a:pPr>
            <a:endParaRPr lang="en-US" sz="1800" dirty="0">
              <a:solidFill>
                <a:srgbClr val="000000"/>
              </a:solidFill>
              <a:latin typeface="Roboto Condensed"/>
            </a:endParaRPr>
          </a:p>
        </p:txBody>
      </p:sp>
      <p:sp>
        <p:nvSpPr>
          <p:cNvPr id="52" name="TextBox 38">
            <a:extLst>
              <a:ext uri="{FF2B5EF4-FFF2-40B4-BE49-F238E27FC236}">
                <a16:creationId xmlns:a16="http://schemas.microsoft.com/office/drawing/2014/main" id="{708546DB-74ED-D7F9-FED9-5B999D31A9A9}"/>
              </a:ext>
            </a:extLst>
          </p:cNvPr>
          <p:cNvSpPr txBox="1"/>
          <p:nvPr/>
        </p:nvSpPr>
        <p:spPr>
          <a:xfrm>
            <a:off x="14895803" y="6214139"/>
            <a:ext cx="2553997" cy="1901161"/>
          </a:xfrm>
          <a:prstGeom prst="rect">
            <a:avLst/>
          </a:prstGeom>
        </p:spPr>
        <p:txBody>
          <a:bodyPr lIns="0" tIns="0" rIns="0" bIns="0" rtlCol="0" anchor="ctr">
            <a:spAutoFit/>
          </a:bodyPr>
          <a:lstStyle/>
          <a:p>
            <a:pPr algn="just">
              <a:lnSpc>
                <a:spcPts val="2520"/>
              </a:lnSpc>
            </a:pPr>
            <a:r>
              <a:rPr lang="en-US" sz="1800" dirty="0">
                <a:solidFill>
                  <a:srgbClr val="000000"/>
                </a:solidFill>
                <a:latin typeface="Roboto Condensed"/>
              </a:rPr>
              <a:t>Summary of key findings,</a:t>
            </a:r>
          </a:p>
          <a:p>
            <a:pPr algn="just">
              <a:lnSpc>
                <a:spcPts val="2520"/>
              </a:lnSpc>
            </a:pPr>
            <a:r>
              <a:rPr lang="en-US" sz="1800" dirty="0">
                <a:solidFill>
                  <a:srgbClr val="000000"/>
                </a:solidFill>
                <a:latin typeface="Roboto Condensed"/>
              </a:rPr>
              <a:t>Implications for product design, manufacturing, and quality control, and Future directions for data collection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551352"/>
            <a:ext cx="4611469" cy="0"/>
          </a:xfrm>
          <a:prstGeom prst="line">
            <a:avLst/>
          </a:prstGeom>
          <a:ln w="190500" cap="flat">
            <a:solidFill>
              <a:srgbClr val="7A547E"/>
            </a:solidFill>
            <a:prstDash val="solid"/>
            <a:headEnd type="none" w="sm" len="sm"/>
            <a:tailEnd type="none" w="sm" len="sm"/>
          </a:ln>
        </p:spPr>
      </p:sp>
      <p:sp>
        <p:nvSpPr>
          <p:cNvPr id="3" name="AutoShape 3"/>
          <p:cNvSpPr/>
          <p:nvPr/>
        </p:nvSpPr>
        <p:spPr>
          <a:xfrm>
            <a:off x="5640169" y="9551352"/>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551352"/>
            <a:ext cx="4646761" cy="0"/>
          </a:xfrm>
          <a:prstGeom prst="line">
            <a:avLst/>
          </a:prstGeom>
          <a:ln w="190500" cap="flat">
            <a:solidFill>
              <a:srgbClr val="81CFC2"/>
            </a:solidFill>
            <a:prstDash val="solid"/>
            <a:headEnd type="none" w="sm" len="sm"/>
            <a:tailEnd type="none" w="sm" len="sm"/>
          </a:ln>
        </p:spPr>
      </p:sp>
      <p:sp>
        <p:nvSpPr>
          <p:cNvPr id="6" name="TextBox 6"/>
          <p:cNvSpPr txBox="1"/>
          <p:nvPr/>
        </p:nvSpPr>
        <p:spPr>
          <a:xfrm>
            <a:off x="15796445" y="9241472"/>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7" name="TextBox 7"/>
          <p:cNvSpPr txBox="1"/>
          <p:nvPr/>
        </p:nvSpPr>
        <p:spPr>
          <a:xfrm>
            <a:off x="16433798" y="9234805"/>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u="none" dirty="0">
                <a:solidFill>
                  <a:srgbClr val="000000"/>
                </a:solidFill>
                <a:latin typeface="Roboto Condensed Bold"/>
              </a:rPr>
              <a:t>08</a:t>
            </a:r>
          </a:p>
        </p:txBody>
      </p:sp>
      <p:sp>
        <p:nvSpPr>
          <p:cNvPr id="8" name="TextBox 8"/>
          <p:cNvSpPr txBox="1"/>
          <p:nvPr/>
        </p:nvSpPr>
        <p:spPr>
          <a:xfrm>
            <a:off x="1028700" y="342900"/>
            <a:ext cx="5881818" cy="1236345"/>
          </a:xfrm>
          <a:prstGeom prst="rect">
            <a:avLst/>
          </a:prstGeom>
        </p:spPr>
        <p:txBody>
          <a:bodyPr lIns="0" tIns="0" rIns="0" bIns="0" rtlCol="0" anchor="t">
            <a:spAutoFit/>
          </a:bodyPr>
          <a:lstStyle/>
          <a:p>
            <a:pPr>
              <a:lnSpc>
                <a:spcPts val="10080"/>
              </a:lnSpc>
            </a:pPr>
            <a:r>
              <a:rPr lang="en-US" sz="7200" dirty="0">
                <a:solidFill>
                  <a:srgbClr val="EF7B54"/>
                </a:solidFill>
                <a:latin typeface="Roboto Condensed Bold"/>
              </a:rPr>
              <a:t>BUSINESS</a:t>
            </a:r>
          </a:p>
        </p:txBody>
      </p:sp>
      <p:sp>
        <p:nvSpPr>
          <p:cNvPr id="9" name="TextBox 9"/>
          <p:cNvSpPr txBox="1"/>
          <p:nvPr/>
        </p:nvSpPr>
        <p:spPr>
          <a:xfrm>
            <a:off x="1094567" y="1426845"/>
            <a:ext cx="2624646" cy="535403"/>
          </a:xfrm>
          <a:prstGeom prst="rect">
            <a:avLst/>
          </a:prstGeom>
        </p:spPr>
        <p:txBody>
          <a:bodyPr lIns="0" tIns="0" rIns="0" bIns="0" rtlCol="0" anchor="t">
            <a:spAutoFit/>
          </a:bodyPr>
          <a:lstStyle/>
          <a:p>
            <a:pPr>
              <a:lnSpc>
                <a:spcPts val="4480"/>
              </a:lnSpc>
            </a:pPr>
            <a:r>
              <a:rPr lang="en-US" sz="3200" dirty="0">
                <a:solidFill>
                  <a:srgbClr val="81CFC2"/>
                </a:solidFill>
                <a:latin typeface="Roboto Condensed"/>
              </a:rPr>
              <a:t>QUESTIONS</a:t>
            </a:r>
          </a:p>
        </p:txBody>
      </p:sp>
      <p:grpSp>
        <p:nvGrpSpPr>
          <p:cNvPr id="13" name="Group 13"/>
          <p:cNvGrpSpPr/>
          <p:nvPr/>
        </p:nvGrpSpPr>
        <p:grpSpPr>
          <a:xfrm>
            <a:off x="10363200" y="1104900"/>
            <a:ext cx="7239000" cy="897920"/>
            <a:chOff x="0" y="0"/>
            <a:chExt cx="692357" cy="128032"/>
          </a:xfrm>
        </p:grpSpPr>
        <p:sp>
          <p:nvSpPr>
            <p:cNvPr id="14" name="Freeform 14"/>
            <p:cNvSpPr/>
            <p:nvPr/>
          </p:nvSpPr>
          <p:spPr>
            <a:xfrm>
              <a:off x="0" y="0"/>
              <a:ext cx="692357" cy="128032"/>
            </a:xfrm>
            <a:custGeom>
              <a:avLst/>
              <a:gdLst/>
              <a:ahLst/>
              <a:cxnLst/>
              <a:rect l="l" t="t" r="r" b="b"/>
              <a:pathLst>
                <a:path w="692357" h="128032">
                  <a:moveTo>
                    <a:pt x="0" y="0"/>
                  </a:moveTo>
                  <a:lnTo>
                    <a:pt x="692357" y="0"/>
                  </a:lnTo>
                  <a:lnTo>
                    <a:pt x="692357" y="128032"/>
                  </a:lnTo>
                  <a:lnTo>
                    <a:pt x="0" y="128032"/>
                  </a:lnTo>
                  <a:close/>
                </a:path>
              </a:pathLst>
            </a:custGeom>
            <a:solidFill>
              <a:srgbClr val="EF7B54"/>
            </a:solidFill>
            <a:ln>
              <a:noFill/>
            </a:ln>
          </p:spPr>
        </p:sp>
        <p:sp>
          <p:nvSpPr>
            <p:cNvPr id="15" name="TextBox 15"/>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sp>
        <p:nvSpPr>
          <p:cNvPr id="16" name="TextBox 16"/>
          <p:cNvSpPr txBox="1"/>
          <p:nvPr/>
        </p:nvSpPr>
        <p:spPr>
          <a:xfrm>
            <a:off x="7290959" y="7747021"/>
            <a:ext cx="4855668" cy="500380"/>
          </a:xfrm>
          <a:prstGeom prst="rect">
            <a:avLst/>
          </a:prstGeom>
        </p:spPr>
        <p:txBody>
          <a:bodyPr lIns="0" tIns="0" rIns="0" bIns="0" rtlCol="0" anchor="t">
            <a:spAutoFit/>
          </a:bodyPr>
          <a:lstStyle/>
          <a:p>
            <a:pPr algn="ctr">
              <a:lnSpc>
                <a:spcPts val="3920"/>
              </a:lnSpc>
            </a:pPr>
            <a:r>
              <a:rPr lang="en-US" sz="2800">
                <a:solidFill>
                  <a:srgbClr val="FFFFFF"/>
                </a:solidFill>
                <a:latin typeface="Roboto Condensed Bold"/>
              </a:rPr>
              <a:t>PROJECT ONE</a:t>
            </a:r>
          </a:p>
        </p:txBody>
      </p:sp>
      <p:sp>
        <p:nvSpPr>
          <p:cNvPr id="18" name="TextBox 18"/>
          <p:cNvSpPr txBox="1"/>
          <p:nvPr/>
        </p:nvSpPr>
        <p:spPr>
          <a:xfrm>
            <a:off x="4800600" y="7634343"/>
            <a:ext cx="11117927" cy="1471557"/>
          </a:xfrm>
          <a:prstGeom prst="rect">
            <a:avLst/>
          </a:prstGeom>
        </p:spPr>
        <p:txBody>
          <a:bodyPr wrap="square" lIns="0" tIns="0" rIns="0" bIns="0" rtlCol="0" anchor="t">
            <a:spAutoFit/>
          </a:bodyPr>
          <a:lstStyle/>
          <a:p>
            <a:pPr>
              <a:lnSpc>
                <a:spcPts val="2880"/>
              </a:lnSpc>
            </a:pPr>
            <a:endParaRPr lang="en-US" sz="2400" dirty="0">
              <a:solidFill>
                <a:srgbClr val="000000"/>
              </a:solidFill>
              <a:latin typeface="Roboto Condensed"/>
            </a:endParaRPr>
          </a:p>
          <a:p>
            <a:pPr>
              <a:lnSpc>
                <a:spcPts val="2880"/>
              </a:lnSpc>
            </a:pPr>
            <a:r>
              <a:rPr lang="en-US" sz="2400" dirty="0">
                <a:solidFill>
                  <a:srgbClr val="000000"/>
                </a:solidFill>
                <a:latin typeface="Roboto Condensed"/>
              </a:rPr>
              <a:t>By analyzing warranty claims by geography, businesses can identify </a:t>
            </a:r>
          </a:p>
          <a:p>
            <a:pPr>
              <a:lnSpc>
                <a:spcPts val="2880"/>
              </a:lnSpc>
            </a:pPr>
            <a:r>
              <a:rPr lang="en-US" sz="2400" dirty="0">
                <a:solidFill>
                  <a:srgbClr val="000000"/>
                </a:solidFill>
                <a:latin typeface="Roboto Condensed"/>
              </a:rPr>
              <a:t>potential issues with product distribution or customer demographics that </a:t>
            </a:r>
          </a:p>
          <a:p>
            <a:pPr>
              <a:lnSpc>
                <a:spcPts val="2880"/>
              </a:lnSpc>
            </a:pPr>
            <a:r>
              <a:rPr lang="en-US" sz="2400" dirty="0">
                <a:solidFill>
                  <a:srgbClr val="000000"/>
                </a:solidFill>
                <a:latin typeface="Roboto Condensed"/>
              </a:rPr>
              <a:t>may be contributing to warranty claims.</a:t>
            </a:r>
          </a:p>
        </p:txBody>
      </p:sp>
      <p:pic>
        <p:nvPicPr>
          <p:cNvPr id="10" name="Picture 9">
            <a:extLst>
              <a:ext uri="{FF2B5EF4-FFF2-40B4-BE49-F238E27FC236}">
                <a16:creationId xmlns:a16="http://schemas.microsoft.com/office/drawing/2014/main" id="{DC98957C-BD13-79F5-BD71-6B0C52D1E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7281" y="2435153"/>
            <a:ext cx="10214176" cy="4935794"/>
          </a:xfrm>
          <a:prstGeom prst="rect">
            <a:avLst/>
          </a:prstGeom>
        </p:spPr>
      </p:pic>
      <p:sp>
        <p:nvSpPr>
          <p:cNvPr id="11" name="TextBox 9">
            <a:extLst>
              <a:ext uri="{FF2B5EF4-FFF2-40B4-BE49-F238E27FC236}">
                <a16:creationId xmlns:a16="http://schemas.microsoft.com/office/drawing/2014/main" id="{819A9FD0-91C2-CBCA-9725-9EFEC3E3893C}"/>
              </a:ext>
            </a:extLst>
          </p:cNvPr>
          <p:cNvSpPr txBox="1"/>
          <p:nvPr/>
        </p:nvSpPr>
        <p:spPr>
          <a:xfrm>
            <a:off x="10517089" y="1310144"/>
            <a:ext cx="7515666" cy="535403"/>
          </a:xfrm>
          <a:prstGeom prst="rect">
            <a:avLst/>
          </a:prstGeom>
        </p:spPr>
        <p:txBody>
          <a:bodyPr wrap="square" lIns="0" tIns="0" rIns="0" bIns="0" rtlCol="0" anchor="t">
            <a:spAutoFit/>
          </a:bodyPr>
          <a:lstStyle/>
          <a:p>
            <a:pPr>
              <a:lnSpc>
                <a:spcPts val="4480"/>
              </a:lnSpc>
            </a:pPr>
            <a:r>
              <a:rPr lang="en-US" sz="3200" dirty="0">
                <a:solidFill>
                  <a:schemeClr val="bg1"/>
                </a:solidFill>
                <a:latin typeface="Roboto Condensed"/>
              </a:rPr>
              <a:t>How do warranty claims vary by geography?</a:t>
            </a:r>
          </a:p>
        </p:txBody>
      </p:sp>
      <p:pic>
        <p:nvPicPr>
          <p:cNvPr id="20" name="Picture 19">
            <a:extLst>
              <a:ext uri="{FF2B5EF4-FFF2-40B4-BE49-F238E27FC236}">
                <a16:creationId xmlns:a16="http://schemas.microsoft.com/office/drawing/2014/main" id="{AB1A1D0D-69AD-D33A-F3ED-DD23369AC6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3000" y="2435152"/>
            <a:ext cx="4267200" cy="4627179"/>
          </a:xfrm>
          <a:prstGeom prst="rect">
            <a:avLst/>
          </a:prstGeom>
        </p:spPr>
      </p:pic>
    </p:spTree>
    <p:extLst>
      <p:ext uri="{BB962C8B-B14F-4D97-AF65-F5344CB8AC3E}">
        <p14:creationId xmlns:p14="http://schemas.microsoft.com/office/powerpoint/2010/main" val="1107282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551352"/>
            <a:ext cx="4611469" cy="0"/>
          </a:xfrm>
          <a:prstGeom prst="line">
            <a:avLst/>
          </a:prstGeom>
          <a:ln w="190500" cap="flat">
            <a:solidFill>
              <a:srgbClr val="7A547E"/>
            </a:solidFill>
            <a:prstDash val="solid"/>
            <a:headEnd type="none" w="sm" len="sm"/>
            <a:tailEnd type="none" w="sm" len="sm"/>
          </a:ln>
        </p:spPr>
      </p:sp>
      <p:sp>
        <p:nvSpPr>
          <p:cNvPr id="3" name="AutoShape 3"/>
          <p:cNvSpPr/>
          <p:nvPr/>
        </p:nvSpPr>
        <p:spPr>
          <a:xfrm>
            <a:off x="5640169" y="9551352"/>
            <a:ext cx="4811406" cy="0"/>
          </a:xfrm>
          <a:prstGeom prst="line">
            <a:avLst/>
          </a:prstGeom>
          <a:ln w="190500" cap="flat">
            <a:solidFill>
              <a:srgbClr val="EF7B54"/>
            </a:solidFill>
            <a:prstDash val="solid"/>
            <a:headEnd type="none" w="sm" len="sm"/>
            <a:tailEnd type="none" w="sm" len="sm"/>
          </a:ln>
        </p:spPr>
      </p:sp>
      <p:sp>
        <p:nvSpPr>
          <p:cNvPr id="4" name="AutoShape 4"/>
          <p:cNvSpPr/>
          <p:nvPr/>
        </p:nvSpPr>
        <p:spPr>
          <a:xfrm>
            <a:off x="10451575" y="9551352"/>
            <a:ext cx="4646761" cy="0"/>
          </a:xfrm>
          <a:prstGeom prst="line">
            <a:avLst/>
          </a:prstGeom>
          <a:ln w="190500" cap="flat">
            <a:solidFill>
              <a:srgbClr val="81CFC2"/>
            </a:solidFill>
            <a:prstDash val="solid"/>
            <a:headEnd type="none" w="sm" len="sm"/>
            <a:tailEnd type="none" w="sm" len="sm"/>
          </a:ln>
        </p:spPr>
      </p:sp>
      <p:sp>
        <p:nvSpPr>
          <p:cNvPr id="6" name="TextBox 6"/>
          <p:cNvSpPr txBox="1"/>
          <p:nvPr/>
        </p:nvSpPr>
        <p:spPr>
          <a:xfrm>
            <a:off x="15796445" y="9241472"/>
            <a:ext cx="1462855" cy="500380"/>
          </a:xfrm>
          <a:prstGeom prst="rect">
            <a:avLst/>
          </a:prstGeom>
        </p:spPr>
        <p:txBody>
          <a:bodyPr lIns="0" tIns="0" rIns="0" bIns="0" rtlCol="0" anchor="t">
            <a:spAutoFit/>
          </a:bodyPr>
          <a:lstStyle/>
          <a:p>
            <a:pPr marL="0" lvl="0" indent="0">
              <a:lnSpc>
                <a:spcPts val="3919"/>
              </a:lnSpc>
              <a:spcBef>
                <a:spcPct val="0"/>
              </a:spcBef>
            </a:pPr>
            <a:r>
              <a:rPr lang="en-US" sz="2799">
                <a:solidFill>
                  <a:srgbClr val="000000"/>
                </a:solidFill>
                <a:latin typeface="Roboto Condensed"/>
              </a:rPr>
              <a:t>page</a:t>
            </a:r>
          </a:p>
        </p:txBody>
      </p:sp>
      <p:sp>
        <p:nvSpPr>
          <p:cNvPr id="7" name="TextBox 7"/>
          <p:cNvSpPr txBox="1"/>
          <p:nvPr/>
        </p:nvSpPr>
        <p:spPr>
          <a:xfrm>
            <a:off x="16433798" y="9234805"/>
            <a:ext cx="825502" cy="535403"/>
          </a:xfrm>
          <a:prstGeom prst="rect">
            <a:avLst/>
          </a:prstGeom>
        </p:spPr>
        <p:txBody>
          <a:bodyPr lIns="0" tIns="0" rIns="0" bIns="0" rtlCol="0" anchor="t">
            <a:spAutoFit/>
          </a:bodyPr>
          <a:lstStyle/>
          <a:p>
            <a:pPr marL="0" lvl="0" indent="0" algn="ctr">
              <a:lnSpc>
                <a:spcPts val="4480"/>
              </a:lnSpc>
              <a:spcBef>
                <a:spcPct val="0"/>
              </a:spcBef>
            </a:pPr>
            <a:r>
              <a:rPr lang="en-US" sz="3200" u="none" dirty="0">
                <a:solidFill>
                  <a:srgbClr val="000000"/>
                </a:solidFill>
                <a:latin typeface="Roboto Condensed Bold"/>
              </a:rPr>
              <a:t>09</a:t>
            </a:r>
          </a:p>
        </p:txBody>
      </p:sp>
      <p:sp>
        <p:nvSpPr>
          <p:cNvPr id="8" name="TextBox 8"/>
          <p:cNvSpPr txBox="1"/>
          <p:nvPr/>
        </p:nvSpPr>
        <p:spPr>
          <a:xfrm>
            <a:off x="1028700" y="342900"/>
            <a:ext cx="5881818" cy="1236345"/>
          </a:xfrm>
          <a:prstGeom prst="rect">
            <a:avLst/>
          </a:prstGeom>
        </p:spPr>
        <p:txBody>
          <a:bodyPr lIns="0" tIns="0" rIns="0" bIns="0" rtlCol="0" anchor="t">
            <a:spAutoFit/>
          </a:bodyPr>
          <a:lstStyle/>
          <a:p>
            <a:pPr>
              <a:lnSpc>
                <a:spcPts val="10080"/>
              </a:lnSpc>
            </a:pPr>
            <a:r>
              <a:rPr lang="en-US" sz="7200" dirty="0">
                <a:solidFill>
                  <a:srgbClr val="EF7B54"/>
                </a:solidFill>
                <a:latin typeface="Roboto Condensed Bold"/>
              </a:rPr>
              <a:t>BUSINESS</a:t>
            </a:r>
          </a:p>
        </p:txBody>
      </p:sp>
      <p:sp>
        <p:nvSpPr>
          <p:cNvPr id="9" name="TextBox 9"/>
          <p:cNvSpPr txBox="1"/>
          <p:nvPr/>
        </p:nvSpPr>
        <p:spPr>
          <a:xfrm>
            <a:off x="1094567" y="1426845"/>
            <a:ext cx="2624646" cy="535403"/>
          </a:xfrm>
          <a:prstGeom prst="rect">
            <a:avLst/>
          </a:prstGeom>
        </p:spPr>
        <p:txBody>
          <a:bodyPr lIns="0" tIns="0" rIns="0" bIns="0" rtlCol="0" anchor="t">
            <a:spAutoFit/>
          </a:bodyPr>
          <a:lstStyle/>
          <a:p>
            <a:pPr>
              <a:lnSpc>
                <a:spcPts val="4480"/>
              </a:lnSpc>
            </a:pPr>
            <a:r>
              <a:rPr lang="en-US" sz="3200" dirty="0">
                <a:solidFill>
                  <a:srgbClr val="81CFC2"/>
                </a:solidFill>
                <a:latin typeface="Roboto Condensed"/>
              </a:rPr>
              <a:t>QUESTIONS</a:t>
            </a:r>
          </a:p>
        </p:txBody>
      </p:sp>
      <p:grpSp>
        <p:nvGrpSpPr>
          <p:cNvPr id="13" name="Group 13"/>
          <p:cNvGrpSpPr/>
          <p:nvPr/>
        </p:nvGrpSpPr>
        <p:grpSpPr>
          <a:xfrm>
            <a:off x="7157557" y="669506"/>
            <a:ext cx="10978043" cy="892594"/>
            <a:chOff x="0" y="0"/>
            <a:chExt cx="692357" cy="128032"/>
          </a:xfrm>
        </p:grpSpPr>
        <p:sp>
          <p:nvSpPr>
            <p:cNvPr id="14" name="Freeform 14"/>
            <p:cNvSpPr/>
            <p:nvPr/>
          </p:nvSpPr>
          <p:spPr>
            <a:xfrm>
              <a:off x="0" y="0"/>
              <a:ext cx="692357" cy="128032"/>
            </a:xfrm>
            <a:custGeom>
              <a:avLst/>
              <a:gdLst/>
              <a:ahLst/>
              <a:cxnLst/>
              <a:rect l="l" t="t" r="r" b="b"/>
              <a:pathLst>
                <a:path w="692357" h="128032">
                  <a:moveTo>
                    <a:pt x="0" y="0"/>
                  </a:moveTo>
                  <a:lnTo>
                    <a:pt x="692357" y="0"/>
                  </a:lnTo>
                  <a:lnTo>
                    <a:pt x="692357" y="128032"/>
                  </a:lnTo>
                  <a:lnTo>
                    <a:pt x="0" y="128032"/>
                  </a:lnTo>
                  <a:close/>
                </a:path>
              </a:pathLst>
            </a:custGeom>
            <a:solidFill>
              <a:srgbClr val="EF7B54"/>
            </a:solidFill>
            <a:ln>
              <a:noFill/>
            </a:ln>
          </p:spPr>
          <p:txBody>
            <a:bodyPr/>
            <a:lstStyle/>
            <a:p>
              <a:endParaRPr lang="en-US" dirty="0"/>
            </a:p>
          </p:txBody>
        </p:sp>
        <p:sp>
          <p:nvSpPr>
            <p:cNvPr id="15" name="TextBox 15"/>
            <p:cNvSpPr txBox="1"/>
            <p:nvPr/>
          </p:nvSpPr>
          <p:spPr>
            <a:xfrm>
              <a:off x="0" y="-47625"/>
              <a:ext cx="812800" cy="860425"/>
            </a:xfrm>
            <a:prstGeom prst="rect">
              <a:avLst/>
            </a:prstGeom>
          </p:spPr>
          <p:txBody>
            <a:bodyPr lIns="50800" tIns="50800" rIns="50800" bIns="50800" rtlCol="0" anchor="ctr"/>
            <a:lstStyle/>
            <a:p>
              <a:pPr algn="ctr">
                <a:lnSpc>
                  <a:spcPts val="2940"/>
                </a:lnSpc>
              </a:pPr>
              <a:endParaRPr/>
            </a:p>
          </p:txBody>
        </p:sp>
      </p:grpSp>
      <p:sp>
        <p:nvSpPr>
          <p:cNvPr id="16" name="TextBox 16"/>
          <p:cNvSpPr txBox="1"/>
          <p:nvPr/>
        </p:nvSpPr>
        <p:spPr>
          <a:xfrm>
            <a:off x="7290959" y="7747021"/>
            <a:ext cx="4855668" cy="500380"/>
          </a:xfrm>
          <a:prstGeom prst="rect">
            <a:avLst/>
          </a:prstGeom>
        </p:spPr>
        <p:txBody>
          <a:bodyPr lIns="0" tIns="0" rIns="0" bIns="0" rtlCol="0" anchor="t">
            <a:spAutoFit/>
          </a:bodyPr>
          <a:lstStyle/>
          <a:p>
            <a:pPr algn="ctr">
              <a:lnSpc>
                <a:spcPts val="3920"/>
              </a:lnSpc>
            </a:pPr>
            <a:r>
              <a:rPr lang="en-US" sz="2800">
                <a:solidFill>
                  <a:srgbClr val="FFFFFF"/>
                </a:solidFill>
                <a:latin typeface="Roboto Condensed Bold"/>
              </a:rPr>
              <a:t>PROJECT ONE</a:t>
            </a:r>
          </a:p>
        </p:txBody>
      </p:sp>
      <p:sp>
        <p:nvSpPr>
          <p:cNvPr id="18" name="TextBox 18"/>
          <p:cNvSpPr txBox="1"/>
          <p:nvPr/>
        </p:nvSpPr>
        <p:spPr>
          <a:xfrm>
            <a:off x="3980409" y="7797336"/>
            <a:ext cx="11117927" cy="727763"/>
          </a:xfrm>
          <a:prstGeom prst="rect">
            <a:avLst/>
          </a:prstGeom>
        </p:spPr>
        <p:txBody>
          <a:bodyPr wrap="square" lIns="0" tIns="0" rIns="0" bIns="0" rtlCol="0" anchor="t">
            <a:spAutoFit/>
          </a:bodyPr>
          <a:lstStyle/>
          <a:p>
            <a:pPr>
              <a:lnSpc>
                <a:spcPts val="2880"/>
              </a:lnSpc>
            </a:pPr>
            <a:r>
              <a:rPr lang="en-US" sz="2400" dirty="0">
                <a:solidFill>
                  <a:srgbClr val="000000"/>
                </a:solidFill>
                <a:latin typeface="Roboto Condensed"/>
              </a:rPr>
              <a:t>Here Tata Motors Limited Have Contributed A Lot Around 3671, and Last One was ISUZU which contributed less .Which Means It has Less Warranty Claim Than Tata Motors. </a:t>
            </a:r>
          </a:p>
        </p:txBody>
      </p:sp>
      <p:sp>
        <p:nvSpPr>
          <p:cNvPr id="5" name="TextBox 9">
            <a:extLst>
              <a:ext uri="{FF2B5EF4-FFF2-40B4-BE49-F238E27FC236}">
                <a16:creationId xmlns:a16="http://schemas.microsoft.com/office/drawing/2014/main" id="{0F8B971E-8C52-3D4A-2A0E-0FFCCB2B3817}"/>
              </a:ext>
            </a:extLst>
          </p:cNvPr>
          <p:cNvSpPr txBox="1"/>
          <p:nvPr/>
        </p:nvSpPr>
        <p:spPr>
          <a:xfrm>
            <a:off x="7300841" y="803494"/>
            <a:ext cx="10697276" cy="535403"/>
          </a:xfrm>
          <a:prstGeom prst="rect">
            <a:avLst/>
          </a:prstGeom>
        </p:spPr>
        <p:txBody>
          <a:bodyPr wrap="square" lIns="0" tIns="0" rIns="0" bIns="0" rtlCol="0" anchor="t">
            <a:spAutoFit/>
          </a:bodyPr>
          <a:lstStyle/>
          <a:p>
            <a:pPr>
              <a:lnSpc>
                <a:spcPts val="4480"/>
              </a:lnSpc>
            </a:pPr>
            <a:r>
              <a:rPr lang="en-US" sz="3200" dirty="0">
                <a:solidFill>
                  <a:schemeClr val="bg1"/>
                </a:solidFill>
                <a:latin typeface="Roboto Condensed"/>
              </a:rPr>
              <a:t>Which Vehicle Claim The Most Under The Warranty Portal Of ASC?</a:t>
            </a:r>
          </a:p>
        </p:txBody>
      </p:sp>
      <p:pic>
        <p:nvPicPr>
          <p:cNvPr id="17" name="Picture 16">
            <a:extLst>
              <a:ext uri="{FF2B5EF4-FFF2-40B4-BE49-F238E27FC236}">
                <a16:creationId xmlns:a16="http://schemas.microsoft.com/office/drawing/2014/main" id="{8ECD3C1F-FBFE-D605-F35C-3AF7C6F1B7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7073" y="2407700"/>
            <a:ext cx="9956326" cy="4940991"/>
          </a:xfrm>
          <a:prstGeom prst="rect">
            <a:avLst/>
          </a:prstGeom>
        </p:spPr>
      </p:pic>
      <p:pic>
        <p:nvPicPr>
          <p:cNvPr id="21" name="Picture 20">
            <a:extLst>
              <a:ext uri="{FF2B5EF4-FFF2-40B4-BE49-F238E27FC236}">
                <a16:creationId xmlns:a16="http://schemas.microsoft.com/office/drawing/2014/main" id="{9EFE18DC-C4A6-5777-CB6C-57E6DCAB82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0" y="2383758"/>
            <a:ext cx="5969000" cy="4940990"/>
          </a:xfrm>
          <a:prstGeom prst="rect">
            <a:avLst/>
          </a:prstGeom>
        </p:spPr>
      </p:pic>
    </p:spTree>
    <p:extLst>
      <p:ext uri="{BB962C8B-B14F-4D97-AF65-F5344CB8AC3E}">
        <p14:creationId xmlns:p14="http://schemas.microsoft.com/office/powerpoint/2010/main" val="15803321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688</TotalTime>
  <Words>1106</Words>
  <Application>Microsoft Macintosh PowerPoint</Application>
  <PresentationFormat>Custom</PresentationFormat>
  <Paragraphs>173</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Roboto Condensed</vt:lpstr>
      <vt:lpstr>Arial</vt:lpstr>
      <vt:lpstr>Roboto Condensed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anushbharathwaj.l@gmail.com</cp:lastModifiedBy>
  <cp:revision>8</cp:revision>
  <dcterms:created xsi:type="dcterms:W3CDTF">2006-08-16T00:00:00Z</dcterms:created>
  <dcterms:modified xsi:type="dcterms:W3CDTF">2023-05-03T23:48:37Z</dcterms:modified>
  <dc:identifier>DAFh23mnFAk</dc:identifier>
</cp:coreProperties>
</file>

<file path=docProps/thumbnail.jpeg>
</file>